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47" r:id="rId1"/>
    <p:sldMasterId id="2147483983" r:id="rId2"/>
    <p:sldMasterId id="2147483913" r:id="rId3"/>
    <p:sldMasterId id="2147484303" r:id="rId4"/>
  </p:sldMasterIdLst>
  <p:notesMasterIdLst>
    <p:notesMasterId r:id="rId25"/>
  </p:notesMasterIdLst>
  <p:sldIdLst>
    <p:sldId id="256" r:id="rId5"/>
    <p:sldId id="258" r:id="rId6"/>
    <p:sldId id="264" r:id="rId7"/>
    <p:sldId id="262" r:id="rId8"/>
    <p:sldId id="263" r:id="rId9"/>
    <p:sldId id="287" r:id="rId10"/>
    <p:sldId id="265" r:id="rId11"/>
    <p:sldId id="285" r:id="rId12"/>
    <p:sldId id="286" r:id="rId13"/>
    <p:sldId id="269" r:id="rId14"/>
    <p:sldId id="270" r:id="rId15"/>
    <p:sldId id="266" r:id="rId16"/>
    <p:sldId id="284" r:id="rId17"/>
    <p:sldId id="283" r:id="rId18"/>
    <p:sldId id="282" r:id="rId19"/>
    <p:sldId id="280" r:id="rId20"/>
    <p:sldId id="281" r:id="rId21"/>
    <p:sldId id="277" r:id="rId22"/>
    <p:sldId id="274" r:id="rId23"/>
    <p:sldId id="27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2"/>
    <p:restoredTop sz="74215"/>
  </p:normalViewPr>
  <p:slideViewPr>
    <p:cSldViewPr snapToGrid="0" snapToObjects="1">
      <p:cViewPr>
        <p:scale>
          <a:sx n="114" d="100"/>
          <a:sy n="114" d="100"/>
        </p:scale>
        <p:origin x="7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DC41A9-AD8D-A349-8441-5B601A6AA843}" type="datetimeFigureOut">
              <a:rPr lang="en-US" smtClean="0"/>
              <a:t>2/23/20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171F1A-EDA3-A448-9810-F79191666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401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Boa tarde / dia, o meu nome é Nuno Morais, agora vou apresentar a minha proposta de dissertação. Esta foca-se na monitorização e gestão descentralizada de recursos presentes em dispositivos na </a:t>
            </a:r>
            <a:r>
              <a:rPr lang="pt-PT" dirty="0" err="1"/>
              <a:t>Edge</a:t>
            </a:r>
            <a:r>
              <a:rPr lang="pt-PT" dirty="0"/>
              <a:t>.</a:t>
            </a:r>
          </a:p>
          <a:p>
            <a:endParaRPr lang="pt-PT" dirty="0"/>
          </a:p>
          <a:p>
            <a:r>
              <a:rPr lang="pt-PT" dirty="0"/>
              <a:t>Vou começar por introduzir o contexto e motivação e explicar o problema que se pretende resolver, depois falo de alguns trabalhos relacionados, e por último explico a solução proposta.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71F1A-EDA3-A448-9810-F79191666E7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922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71F1A-EDA3-A448-9810-F79191666E7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803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71F1A-EDA3-A448-9810-F79191666E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03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71F1A-EDA3-A448-9810-F79191666E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943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71F1A-EDA3-A448-9810-F79191666E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14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71F1A-EDA3-A448-9810-F79191666E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849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71F1A-EDA3-A448-9810-F79191666E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6653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71F1A-EDA3-A448-9810-F79191666E7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1802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71F1A-EDA3-A448-9810-F79191666E7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180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71F1A-EDA3-A448-9810-F79191666E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183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	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71F1A-EDA3-A448-9810-F79191666E7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754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computação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Cloud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atualmente</a:t>
            </a:r>
            <a:r>
              <a:rPr lang="en-US" dirty="0"/>
              <a:t> o </a:t>
            </a:r>
            <a:r>
              <a:rPr lang="en-US" dirty="0" err="1"/>
              <a:t>paradigma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popular para o </a:t>
            </a:r>
            <a:r>
              <a:rPr lang="en-US" dirty="0" err="1"/>
              <a:t>desenvolvimento</a:t>
            </a:r>
            <a:r>
              <a:rPr lang="en-US" dirty="0"/>
              <a:t> e </a:t>
            </a:r>
            <a:r>
              <a:rPr lang="en-US" dirty="0" err="1"/>
              <a:t>gestão</a:t>
            </a:r>
            <a:r>
              <a:rPr lang="en-US" dirty="0"/>
              <a:t> de </a:t>
            </a:r>
            <a:r>
              <a:rPr lang="en-US" dirty="0" err="1"/>
              <a:t>serviços</a:t>
            </a:r>
            <a:r>
              <a:rPr lang="en-US" dirty="0"/>
              <a:t>. </a:t>
            </a:r>
          </a:p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poucas</a:t>
            </a:r>
            <a:r>
              <a:rPr lang="en-US" dirty="0"/>
              <a:t> </a:t>
            </a:r>
            <a:r>
              <a:rPr lang="en-US" dirty="0" err="1"/>
              <a:t>palavras</a:t>
            </a:r>
            <a:r>
              <a:rPr lang="en-US" dirty="0"/>
              <a:t>, a </a:t>
            </a:r>
            <a:r>
              <a:rPr lang="en-US" dirty="0" err="1"/>
              <a:t>computação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cloud </a:t>
            </a:r>
            <a:r>
              <a:rPr lang="en-US" dirty="0" err="1"/>
              <a:t>é</a:t>
            </a:r>
            <a:r>
              <a:rPr lang="en-US" dirty="0"/>
              <a:t> o </a:t>
            </a:r>
            <a:r>
              <a:rPr lang="en-US" dirty="0" err="1"/>
              <a:t>fornecimento</a:t>
            </a:r>
            <a:r>
              <a:rPr lang="en-US" dirty="0"/>
              <a:t> de </a:t>
            </a:r>
            <a:r>
              <a:rPr lang="en-US" dirty="0" err="1"/>
              <a:t>serviços</a:t>
            </a:r>
            <a:r>
              <a:rPr lang="en-US" dirty="0"/>
              <a:t> </a:t>
            </a:r>
            <a:r>
              <a:rPr lang="en-US" dirty="0" err="1"/>
              <a:t>informáticos</a:t>
            </a:r>
            <a:r>
              <a:rPr lang="en-US" dirty="0"/>
              <a:t>, </a:t>
            </a:r>
          </a:p>
          <a:p>
            <a:r>
              <a:rPr lang="en-US" dirty="0" err="1"/>
              <a:t>incluindo</a:t>
            </a:r>
            <a:r>
              <a:rPr lang="en-US" dirty="0"/>
              <a:t> </a:t>
            </a:r>
            <a:r>
              <a:rPr lang="en-US" dirty="0" err="1"/>
              <a:t>servidores</a:t>
            </a:r>
            <a:r>
              <a:rPr lang="en-US" dirty="0"/>
              <a:t>, </a:t>
            </a:r>
            <a:r>
              <a:rPr lang="en-US" dirty="0" err="1"/>
              <a:t>armazenamento</a:t>
            </a:r>
            <a:r>
              <a:rPr lang="en-US" dirty="0"/>
              <a:t>, bases de dados, rede, software, </a:t>
            </a:r>
            <a:r>
              <a:rPr lang="en-US" dirty="0" err="1"/>
              <a:t>análises</a:t>
            </a:r>
            <a:r>
              <a:rPr lang="en-US" dirty="0"/>
              <a:t> e </a:t>
            </a:r>
            <a:r>
              <a:rPr lang="en-US" dirty="0" err="1"/>
              <a:t>inteligência</a:t>
            </a:r>
            <a:r>
              <a:rPr lang="en-US" dirty="0"/>
              <a:t>, </a:t>
            </a:r>
            <a:r>
              <a:rPr lang="en-US" dirty="0" err="1"/>
              <a:t>através</a:t>
            </a:r>
            <a:r>
              <a:rPr lang="en-US" dirty="0"/>
              <a:t> da Internet. </a:t>
            </a:r>
          </a:p>
          <a:p>
            <a:endParaRPr lang="en-US" dirty="0"/>
          </a:p>
          <a:p>
            <a:r>
              <a:rPr lang="en-US" dirty="0"/>
              <a:t>Este </a:t>
            </a:r>
            <a:r>
              <a:rPr lang="en-US" dirty="0" err="1"/>
              <a:t>paradigma</a:t>
            </a:r>
            <a:r>
              <a:rPr lang="en-US" dirty="0"/>
              <a:t> </a:t>
            </a:r>
            <a:r>
              <a:rPr lang="en-US" dirty="0" err="1"/>
              <a:t>proporciona</a:t>
            </a:r>
            <a:r>
              <a:rPr lang="en-US" dirty="0"/>
              <a:t>: 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ilusão</a:t>
            </a:r>
            <a:r>
              <a:rPr lang="en-US" dirty="0"/>
              <a:t> de </a:t>
            </a:r>
            <a:r>
              <a:rPr lang="en-US" dirty="0" err="1"/>
              <a:t>capacidade</a:t>
            </a:r>
            <a:r>
              <a:rPr lang="en-US" dirty="0"/>
              <a:t> de </a:t>
            </a:r>
            <a:r>
              <a:rPr lang="en-US" dirty="0" err="1"/>
              <a:t>computação</a:t>
            </a:r>
            <a:r>
              <a:rPr lang="en-US" dirty="0"/>
              <a:t> </a:t>
            </a:r>
            <a:r>
              <a:rPr lang="en-US" dirty="0" err="1"/>
              <a:t>ilimitada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Redução</a:t>
            </a:r>
            <a:r>
              <a:rPr lang="en-US" dirty="0"/>
              <a:t> de custos </a:t>
            </a:r>
            <a:r>
              <a:rPr lang="en-US" dirty="0" err="1"/>
              <a:t>através</a:t>
            </a:r>
            <a:r>
              <a:rPr lang="en-US" dirty="0"/>
              <a:t> da </a:t>
            </a:r>
            <a:r>
              <a:rPr lang="en-US" dirty="0" err="1"/>
              <a:t>partilha</a:t>
            </a:r>
            <a:r>
              <a:rPr lang="en-US" dirty="0"/>
              <a:t> de </a:t>
            </a:r>
            <a:r>
              <a:rPr lang="en-US" dirty="0" err="1"/>
              <a:t>recursos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Facilidade</a:t>
            </a:r>
            <a:r>
              <a:rPr lang="en-US" dirty="0"/>
              <a:t> no </a:t>
            </a:r>
            <a:r>
              <a:rPr lang="en-US" dirty="0" err="1"/>
              <a:t>desenvolvimento</a:t>
            </a:r>
            <a:r>
              <a:rPr lang="en-US" dirty="0"/>
              <a:t> e </a:t>
            </a:r>
            <a:r>
              <a:rPr lang="en-US" dirty="0" err="1"/>
              <a:t>manutenção</a:t>
            </a:r>
            <a:r>
              <a:rPr lang="en-US" dirty="0"/>
              <a:t> de </a:t>
            </a:r>
            <a:r>
              <a:rPr lang="en-US" dirty="0" err="1"/>
              <a:t>aplicações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71F1A-EDA3-A448-9810-F79191666E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6193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71F1A-EDA3-A448-9810-F79191666E7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872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No </a:t>
            </a:r>
            <a:r>
              <a:rPr lang="en-US" dirty="0" err="1"/>
              <a:t>entanto</a:t>
            </a:r>
            <a:r>
              <a:rPr lang="en-US" dirty="0"/>
              <a:t>, o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centralizado</a:t>
            </a:r>
            <a:r>
              <a:rPr lang="en-US" dirty="0"/>
              <a:t> </a:t>
            </a:r>
            <a:r>
              <a:rPr lang="en-US" dirty="0" err="1"/>
              <a:t>proposto</a:t>
            </a:r>
            <a:r>
              <a:rPr lang="en-US" dirty="0"/>
              <a:t> por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paradigma</a:t>
            </a:r>
            <a:r>
              <a:rPr lang="en-US" dirty="0"/>
              <a:t> diverge </a:t>
            </a:r>
          </a:p>
          <a:p>
            <a:r>
              <a:rPr lang="en-US" dirty="0"/>
              <a:t>do </a:t>
            </a:r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operação</a:t>
            </a:r>
            <a:r>
              <a:rPr lang="en-US" dirty="0"/>
              <a:t> de </a:t>
            </a:r>
            <a:r>
              <a:rPr lang="en-US" dirty="0" err="1"/>
              <a:t>aplicações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as </a:t>
            </a:r>
            <a:r>
              <a:rPr lang="en-US" dirty="0" err="1"/>
              <a:t>aplicações</a:t>
            </a:r>
            <a:r>
              <a:rPr lang="en-US" dirty="0"/>
              <a:t> para a Internet Das </a:t>
            </a:r>
            <a:r>
              <a:rPr lang="en-US" dirty="0" err="1"/>
              <a:t>Coisas</a:t>
            </a:r>
            <a:r>
              <a:rPr lang="en-US" dirty="0"/>
              <a:t> (IoT) e para </a:t>
            </a:r>
            <a:r>
              <a:rPr lang="en-US" dirty="0" err="1"/>
              <a:t>aplicações</a:t>
            </a:r>
            <a:r>
              <a:rPr lang="en-US" dirty="0"/>
              <a:t> </a:t>
            </a:r>
            <a:r>
              <a:rPr lang="en-US" dirty="0" err="1"/>
              <a:t>móveis</a:t>
            </a:r>
            <a:endParaRPr lang="en-US" dirty="0"/>
          </a:p>
          <a:p>
            <a:r>
              <a:rPr lang="en-US" dirty="0"/>
              <a:t>, dado que a </a:t>
            </a:r>
            <a:r>
              <a:rPr lang="en-US" dirty="0" err="1"/>
              <a:t>produção</a:t>
            </a:r>
            <a:r>
              <a:rPr lang="en-US" dirty="0"/>
              <a:t> e </a:t>
            </a:r>
            <a:r>
              <a:rPr lang="en-US" dirty="0" err="1"/>
              <a:t>requisição</a:t>
            </a:r>
            <a:r>
              <a:rPr lang="en-US" dirty="0"/>
              <a:t> dos dados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predominantemente</a:t>
            </a:r>
            <a:r>
              <a:rPr lang="en-US" dirty="0"/>
              <a:t> </a:t>
            </a:r>
            <a:r>
              <a:rPr lang="en-US" dirty="0" err="1"/>
              <a:t>feita</a:t>
            </a:r>
            <a:r>
              <a:rPr lang="en-US" dirty="0"/>
              <a:t> por </a:t>
            </a:r>
            <a:r>
              <a:rPr lang="en-US" dirty="0" err="1"/>
              <a:t>dispositivos</a:t>
            </a:r>
            <a:r>
              <a:rPr lang="en-US" dirty="0"/>
              <a:t> que </a:t>
            </a:r>
            <a:r>
              <a:rPr lang="en-US" dirty="0" err="1"/>
              <a:t>estão</a:t>
            </a:r>
            <a:r>
              <a:rPr lang="en-US" dirty="0"/>
              <a:t> fora dos </a:t>
            </a:r>
            <a:r>
              <a:rPr lang="en-US" dirty="0" err="1"/>
              <a:t>centros</a:t>
            </a:r>
            <a:r>
              <a:rPr lang="en-US" dirty="0"/>
              <a:t> de dados. </a:t>
            </a:r>
          </a:p>
          <a:p>
            <a:endParaRPr lang="en-US" dirty="0"/>
          </a:p>
          <a:p>
            <a:r>
              <a:rPr lang="en-US" dirty="0"/>
              <a:t>Este </a:t>
            </a:r>
            <a:r>
              <a:rPr lang="en-US" dirty="0" err="1"/>
              <a:t>fator</a:t>
            </a:r>
            <a:r>
              <a:rPr lang="en-US" dirty="0"/>
              <a:t> </a:t>
            </a:r>
            <a:r>
              <a:rPr lang="en-US" dirty="0" err="1"/>
              <a:t>cria</a:t>
            </a:r>
            <a:r>
              <a:rPr lang="en-US" dirty="0"/>
              <a:t> </a:t>
            </a:r>
            <a:r>
              <a:rPr lang="en-US" dirty="0" err="1"/>
              <a:t>questões</a:t>
            </a:r>
            <a:r>
              <a:rPr lang="en-US" dirty="0"/>
              <a:t> </a:t>
            </a:r>
            <a:r>
              <a:rPr lang="en-US" dirty="0" err="1"/>
              <a:t>relativamente</a:t>
            </a:r>
            <a:r>
              <a:rPr lang="en-US" dirty="0"/>
              <a:t> a: 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Custo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Latência</a:t>
            </a:r>
            <a:r>
              <a:rPr lang="en-US" dirty="0"/>
              <a:t> </a:t>
            </a:r>
            <a:r>
              <a:rPr lang="en-US" dirty="0" err="1"/>
              <a:t>quer</a:t>
            </a:r>
            <a:r>
              <a:rPr lang="en-US" dirty="0"/>
              <a:t> para o </a:t>
            </a:r>
            <a:r>
              <a:rPr lang="en-US" dirty="0" err="1"/>
              <a:t>utilizador</a:t>
            </a:r>
            <a:r>
              <a:rPr lang="en-US" dirty="0"/>
              <a:t> </a:t>
            </a:r>
            <a:r>
              <a:rPr lang="en-US" dirty="0" err="1"/>
              <a:t>quer</a:t>
            </a:r>
            <a:r>
              <a:rPr lang="en-US" dirty="0"/>
              <a:t> para o </a:t>
            </a:r>
            <a:r>
              <a:rPr lang="en-US" dirty="0" err="1"/>
              <a:t>provedor</a:t>
            </a:r>
            <a:r>
              <a:rPr lang="en-US" dirty="0"/>
              <a:t> de </a:t>
            </a:r>
            <a:r>
              <a:rPr lang="en-US" dirty="0" err="1"/>
              <a:t>serviços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Questões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a </a:t>
            </a:r>
            <a:r>
              <a:rPr lang="en-US" dirty="0" err="1"/>
              <a:t>privacidade</a:t>
            </a:r>
            <a:r>
              <a:rPr lang="en-US" dirty="0"/>
              <a:t> e </a:t>
            </a:r>
            <a:r>
              <a:rPr lang="en-US" dirty="0" err="1"/>
              <a:t>segurança</a:t>
            </a:r>
            <a:r>
              <a:rPr lang="en-US" dirty="0"/>
              <a:t> dos dados, que </a:t>
            </a:r>
            <a:r>
              <a:rPr lang="en-US" dirty="0" err="1"/>
              <a:t>surgem</a:t>
            </a:r>
            <a:r>
              <a:rPr lang="en-US" dirty="0"/>
              <a:t> de </a:t>
            </a:r>
            <a:r>
              <a:rPr lang="en-US" dirty="0" err="1"/>
              <a:t>transportar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de e para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centros</a:t>
            </a:r>
            <a:r>
              <a:rPr lang="en-US" dirty="0"/>
              <a:t> de dados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71F1A-EDA3-A448-9810-F79191666E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981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  <a:p>
            <a:endParaRPr lang="en-US" dirty="0"/>
          </a:p>
          <a:p>
            <a:r>
              <a:rPr lang="en-US" dirty="0"/>
              <a:t>Para </a:t>
            </a:r>
            <a:r>
              <a:rPr lang="en-US" dirty="0" err="1"/>
              <a:t>mitigar</a:t>
            </a:r>
            <a:r>
              <a:rPr lang="en-US" dirty="0"/>
              <a:t> as </a:t>
            </a:r>
            <a:r>
              <a:rPr lang="en-US" dirty="0" err="1"/>
              <a:t>limitações</a:t>
            </a:r>
            <a:r>
              <a:rPr lang="en-US" dirty="0"/>
              <a:t> </a:t>
            </a:r>
            <a:r>
              <a:rPr lang="en-US" dirty="0" err="1"/>
              <a:t>previamente</a:t>
            </a:r>
            <a:r>
              <a:rPr lang="en-US" dirty="0"/>
              <a:t> </a:t>
            </a:r>
            <a:r>
              <a:rPr lang="en-US" dirty="0" err="1"/>
              <a:t>mencionadas</a:t>
            </a:r>
            <a:r>
              <a:rPr lang="en-US" dirty="0"/>
              <a:t>, </a:t>
            </a:r>
            <a:r>
              <a:rPr lang="en-US" dirty="0" err="1"/>
              <a:t>surgiu</a:t>
            </a:r>
            <a:r>
              <a:rPr lang="en-US" dirty="0"/>
              <a:t> um novo </a:t>
            </a:r>
            <a:r>
              <a:rPr lang="en-US" dirty="0" err="1"/>
              <a:t>paradigma</a:t>
            </a:r>
            <a:r>
              <a:rPr lang="en-US" dirty="0"/>
              <a:t>: Edge Computing. Este </a:t>
            </a:r>
            <a:r>
              <a:rPr lang="en-US" dirty="0" err="1"/>
              <a:t>paradigma</a:t>
            </a:r>
            <a:r>
              <a:rPr lang="en-US" dirty="0"/>
              <a:t> </a:t>
            </a:r>
            <a:r>
              <a:rPr lang="en-US" dirty="0" err="1"/>
              <a:t>propõe</a:t>
            </a:r>
            <a:r>
              <a:rPr lang="en-US" dirty="0"/>
              <a:t> </a:t>
            </a:r>
            <a:r>
              <a:rPr lang="en-US" dirty="0" err="1"/>
              <a:t>executar</a:t>
            </a:r>
            <a:r>
              <a:rPr lang="en-US" dirty="0"/>
              <a:t> </a:t>
            </a:r>
            <a:r>
              <a:rPr lang="en-US" dirty="0" err="1"/>
              <a:t>computações</a:t>
            </a:r>
            <a:r>
              <a:rPr lang="en-US" dirty="0"/>
              <a:t>, e </a:t>
            </a:r>
            <a:r>
              <a:rPr lang="en-US" dirty="0" err="1"/>
              <a:t>potencialmente</a:t>
            </a:r>
            <a:r>
              <a:rPr lang="en-US" dirty="0"/>
              <a:t> </a:t>
            </a:r>
            <a:r>
              <a:rPr lang="en-US" dirty="0" err="1"/>
              <a:t>armazenar</a:t>
            </a:r>
            <a:r>
              <a:rPr lang="en-US" dirty="0"/>
              <a:t> dados,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situados</a:t>
            </a:r>
            <a:r>
              <a:rPr lang="en-US" dirty="0"/>
              <a:t> entre a </a:t>
            </a:r>
            <a:r>
              <a:rPr lang="en-US" dirty="0" err="1"/>
              <a:t>origem</a:t>
            </a:r>
            <a:r>
              <a:rPr lang="en-US" dirty="0"/>
              <a:t> dos dados 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centros</a:t>
            </a:r>
            <a:r>
              <a:rPr lang="en-US" dirty="0"/>
              <a:t> de dados. </a:t>
            </a:r>
          </a:p>
          <a:p>
            <a:endParaRPr lang="en-US" dirty="0"/>
          </a:p>
          <a:p>
            <a:r>
              <a:rPr lang="en-US" dirty="0" err="1"/>
              <a:t>Isto</a:t>
            </a:r>
            <a:r>
              <a:rPr lang="en-US" dirty="0"/>
              <a:t> </a:t>
            </a:r>
            <a:r>
              <a:rPr lang="en-US" dirty="0" err="1"/>
              <a:t>trás</a:t>
            </a:r>
            <a:r>
              <a:rPr lang="en-US" dirty="0"/>
              <a:t> </a:t>
            </a:r>
            <a:r>
              <a:rPr lang="en-US" dirty="0" err="1"/>
              <a:t>vantagens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: </a:t>
            </a:r>
          </a:p>
          <a:p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 err="1"/>
              <a:t>Potencialmente</a:t>
            </a:r>
            <a:r>
              <a:rPr lang="en-US" sz="1200" dirty="0"/>
              <a:t> </a:t>
            </a:r>
            <a:r>
              <a:rPr lang="en-US" sz="1200" dirty="0" err="1"/>
              <a:t>melhorar</a:t>
            </a:r>
            <a:r>
              <a:rPr lang="en-US" sz="1200" dirty="0"/>
              <a:t> a </a:t>
            </a:r>
            <a:r>
              <a:rPr lang="en-US" sz="1200" dirty="0" err="1"/>
              <a:t>qualidade</a:t>
            </a:r>
            <a:r>
              <a:rPr lang="en-US" sz="1200" dirty="0"/>
              <a:t> de </a:t>
            </a:r>
            <a:r>
              <a:rPr lang="en-US" sz="1200" dirty="0" err="1"/>
              <a:t>serviço</a:t>
            </a: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 err="1"/>
              <a:t>Reduzir</a:t>
            </a:r>
            <a:r>
              <a:rPr lang="en-US" sz="1200" dirty="0"/>
              <a:t> custos de </a:t>
            </a:r>
            <a:r>
              <a:rPr lang="en-US" sz="1200" dirty="0" err="1"/>
              <a:t>infraestrutura</a:t>
            </a: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 err="1"/>
              <a:t>Potencialmente</a:t>
            </a:r>
            <a:r>
              <a:rPr lang="en-US" sz="1200" dirty="0"/>
              <a:t> resolve as </a:t>
            </a:r>
            <a:r>
              <a:rPr lang="en-US" sz="1200" dirty="0" err="1"/>
              <a:t>questões</a:t>
            </a:r>
            <a:r>
              <a:rPr lang="en-US" sz="1200" dirty="0"/>
              <a:t> de </a:t>
            </a:r>
            <a:r>
              <a:rPr lang="en-US" sz="1200" dirty="0" err="1"/>
              <a:t>privacidade</a:t>
            </a:r>
            <a:r>
              <a:rPr lang="en-US" sz="1200" dirty="0"/>
              <a:t> e </a:t>
            </a:r>
            <a:r>
              <a:rPr lang="en-US" sz="1200" dirty="0" err="1"/>
              <a:t>segurança</a:t>
            </a:r>
            <a:r>
              <a:rPr lang="en-US" sz="1200" dirty="0"/>
              <a:t> dos dados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No </a:t>
            </a:r>
            <a:r>
              <a:rPr lang="en-US" dirty="0" err="1"/>
              <a:t>entanto</a:t>
            </a:r>
            <a:r>
              <a:rPr lang="en-US" dirty="0"/>
              <a:t>, </a:t>
            </a:r>
            <a:r>
              <a:rPr lang="en-US" dirty="0" err="1"/>
              <a:t>executar</a:t>
            </a:r>
            <a:r>
              <a:rPr lang="en-US" dirty="0"/>
              <a:t> </a:t>
            </a:r>
            <a:r>
              <a:rPr lang="en-US" dirty="0" err="1"/>
              <a:t>computações</a:t>
            </a:r>
            <a:r>
              <a:rPr lang="en-US" dirty="0"/>
              <a:t> </a:t>
            </a:r>
            <a:r>
              <a:rPr lang="en-US" dirty="0" err="1"/>
              <a:t>nestes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trivial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comparado</a:t>
            </a:r>
            <a:r>
              <a:rPr lang="en-US" dirty="0"/>
              <a:t> com </a:t>
            </a:r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Cloud.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tendem</a:t>
            </a:r>
            <a:r>
              <a:rPr lang="en-US" dirty="0"/>
              <a:t> a ser </a:t>
            </a:r>
            <a:r>
              <a:rPr lang="en-US" dirty="0" err="1"/>
              <a:t>diversos</a:t>
            </a:r>
            <a:r>
              <a:rPr lang="en-US" dirty="0"/>
              <a:t>, e com </a:t>
            </a:r>
            <a:r>
              <a:rPr lang="en-US" dirty="0" err="1"/>
              <a:t>capacidade</a:t>
            </a:r>
            <a:r>
              <a:rPr lang="en-US" dirty="0"/>
              <a:t> de </a:t>
            </a:r>
            <a:r>
              <a:rPr lang="en-US" dirty="0" err="1"/>
              <a:t>computação</a:t>
            </a:r>
            <a:r>
              <a:rPr lang="en-US" dirty="0"/>
              <a:t> </a:t>
            </a:r>
            <a:r>
              <a:rPr lang="en-US" dirty="0" err="1"/>
              <a:t>heterogenea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Dado que </a:t>
            </a:r>
            <a:r>
              <a:rPr lang="en-US" dirty="0" err="1"/>
              <a:t>há</a:t>
            </a:r>
            <a:r>
              <a:rPr lang="en-US" dirty="0"/>
              <a:t> </a:t>
            </a:r>
            <a:r>
              <a:rPr lang="en-US" dirty="0" err="1"/>
              <a:t>muitos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fora do que dentro dos </a:t>
            </a:r>
            <a:r>
              <a:rPr lang="en-US" dirty="0" err="1"/>
              <a:t>centros</a:t>
            </a:r>
            <a:r>
              <a:rPr lang="en-US" dirty="0"/>
              <a:t> de dados,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tendem</a:t>
            </a:r>
            <a:r>
              <a:rPr lang="en-US" dirty="0"/>
              <a:t> a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maior</a:t>
            </a:r>
            <a:r>
              <a:rPr lang="en-US" dirty="0"/>
              <a:t> </a:t>
            </a:r>
            <a:r>
              <a:rPr lang="en-US" dirty="0" err="1"/>
              <a:t>escala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Estes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vezes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instáveis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têm</a:t>
            </a:r>
            <a:r>
              <a:rPr lang="en-US" dirty="0"/>
              <a:t> </a:t>
            </a:r>
            <a:r>
              <a:rPr lang="en-US" dirty="0" err="1"/>
              <a:t>ligações</a:t>
            </a:r>
            <a:r>
              <a:rPr lang="en-US" dirty="0"/>
              <a:t> de dados </a:t>
            </a:r>
            <a:r>
              <a:rPr lang="en-US" dirty="0" err="1"/>
              <a:t>instaveis</a:t>
            </a:r>
            <a:r>
              <a:rPr lang="en-US" dirty="0"/>
              <a:t>, o que </a:t>
            </a:r>
            <a:r>
              <a:rPr lang="en-US" dirty="0" err="1"/>
              <a:t>faz</a:t>
            </a:r>
            <a:r>
              <a:rPr lang="en-US" dirty="0"/>
              <a:t> com que o </a:t>
            </a:r>
            <a:r>
              <a:rPr lang="en-US" dirty="0" err="1"/>
              <a:t>ambiente</a:t>
            </a:r>
            <a:r>
              <a:rPr lang="en-US" dirty="0"/>
              <a:t> se </a:t>
            </a:r>
            <a:r>
              <a:rPr lang="en-US" dirty="0" err="1"/>
              <a:t>torne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dinamico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71F1A-EDA3-A448-9810-F79191666E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25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71F1A-EDA3-A448-9810-F79191666E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531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71F1A-EDA3-A448-9810-F79191666E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911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71F1A-EDA3-A448-9810-F79191666E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16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71F1A-EDA3-A448-9810-F79191666E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46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71F1A-EDA3-A448-9810-F79191666E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023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0235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497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075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723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3324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2984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7655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671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003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9512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857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644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7820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9573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8650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975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3815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6352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396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715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539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6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16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7693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571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2979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8393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2647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372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020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9725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3538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647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0746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453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612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3708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075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5462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3C04E684-10F4-4CC3-A0B9-F03AA7BE37C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250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548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6279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0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7333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2396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7626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3018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1412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4054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7929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0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3" r:id="rId1"/>
    <p:sldLayoutId id="2147484044" r:id="rId2"/>
    <p:sldLayoutId id="2147484045" r:id="rId3"/>
    <p:sldLayoutId id="2147484046" r:id="rId4"/>
    <p:sldLayoutId id="2147484035" r:id="rId5"/>
    <p:sldLayoutId id="2147484036" r:id="rId6"/>
    <p:sldLayoutId id="2147484042" r:id="rId7"/>
    <p:sldLayoutId id="2147484037" r:id="rId8"/>
    <p:sldLayoutId id="2147484038" r:id="rId9"/>
    <p:sldLayoutId id="2147484039" r:id="rId10"/>
    <p:sldLayoutId id="2147484040" r:id="rId11"/>
    <p:sldLayoutId id="2147484041" r:id="rId12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602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76" r:id="rId2"/>
    <p:sldLayoutId id="2147483977" r:id="rId3"/>
    <p:sldLayoutId id="2147483978" r:id="rId4"/>
    <p:sldLayoutId id="2147483979" r:id="rId5"/>
    <p:sldLayoutId id="2147483980" r:id="rId6"/>
    <p:sldLayoutId id="2147483981" r:id="rId7"/>
    <p:sldLayoutId id="2147483982" r:id="rId8"/>
    <p:sldLayoutId id="2147483971" r:id="rId9"/>
    <p:sldLayoutId id="2147483972" r:id="rId10"/>
    <p:sldLayoutId id="2147483973" r:id="rId11"/>
    <p:sldLayoutId id="2147483974" r:id="rId12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0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01" r:id="rId5"/>
    <p:sldLayoutId id="2147483902" r:id="rId6"/>
    <p:sldLayoutId id="2147483908" r:id="rId7"/>
    <p:sldLayoutId id="2147483903" r:id="rId8"/>
    <p:sldLayoutId id="2147483904" r:id="rId9"/>
    <p:sldLayoutId id="2147483905" r:id="rId10"/>
    <p:sldLayoutId id="2147483906" r:id="rId11"/>
    <p:sldLayoutId id="2147483907" r:id="rId12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54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  <p:sldLayoutId id="2147484305" r:id="rId2"/>
    <p:sldLayoutId id="2147484306" r:id="rId3"/>
    <p:sldLayoutId id="2147484307" r:id="rId4"/>
    <p:sldLayoutId id="2147484308" r:id="rId5"/>
    <p:sldLayoutId id="2147484309" r:id="rId6"/>
    <p:sldLayoutId id="2147484310" r:id="rId7"/>
    <p:sldLayoutId id="2147484311" r:id="rId8"/>
    <p:sldLayoutId id="2147484312" r:id="rId9"/>
    <p:sldLayoutId id="2147484313" r:id="rId10"/>
    <p:sldLayoutId id="2147484314" r:id="rId11"/>
    <p:sldLayoutId id="2147484315" r:id="rId12"/>
    <p:sldLayoutId id="2147484316" r:id="rId13"/>
    <p:sldLayoutId id="2147484317" r:id="rId14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2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F11F2B3A-6379-BE46-A819-94D67E4E7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199" y="885433"/>
            <a:ext cx="10261602" cy="302225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dirty="0" err="1">
                <a:solidFill>
                  <a:schemeClr val="tx1"/>
                </a:solidFill>
              </a:rPr>
              <a:t>DeMMon</a:t>
            </a:r>
            <a:endParaRPr lang="en-US" sz="7200" dirty="0">
              <a:solidFill>
                <a:schemeClr val="tx1"/>
              </a:solidFill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05CA9EE-DAFF-884E-9BC7-63A61BC405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6955" y="4033164"/>
            <a:ext cx="8378090" cy="1181206"/>
          </a:xfr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000" dirty="0"/>
              <a:t>Decentralized Edge Management and Monitoring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6DAF14-F45F-C34C-8503-3615DF5BF422}"/>
              </a:ext>
            </a:extLst>
          </p:cNvPr>
          <p:cNvSpPr txBox="1"/>
          <p:nvPr/>
        </p:nvSpPr>
        <p:spPr>
          <a:xfrm>
            <a:off x="9204318" y="5431390"/>
            <a:ext cx="28584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Nuno Morais nº49544</a:t>
            </a:r>
            <a:br>
              <a:rPr lang="pt-PT" dirty="0"/>
            </a:br>
            <a:br>
              <a:rPr lang="pt-PT" dirty="0"/>
            </a:br>
            <a:r>
              <a:rPr lang="pt-PT" dirty="0"/>
              <a:t>Orientador: João Leitão</a:t>
            </a:r>
          </a:p>
        </p:txBody>
      </p:sp>
      <p:pic>
        <p:nvPicPr>
          <p:cNvPr id="15364" name="Picture 4" descr="Image result for fct nova logo ">
            <a:extLst>
              <a:ext uri="{FF2B5EF4-FFF2-40B4-BE49-F238E27FC236}">
                <a16:creationId xmlns:a16="http://schemas.microsoft.com/office/drawing/2014/main" id="{65C006F9-5D03-FC49-8965-EF325BBB0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13" y="5305586"/>
            <a:ext cx="5685183" cy="117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978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AFBC82A-302E-C641-AB5E-0105A618099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854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PT" sz="2000" dirty="0">
                <a:solidFill>
                  <a:schemeClr val="tx1"/>
                </a:solidFill>
              </a:rPr>
              <a:t>Trabalho relacionado</a:t>
            </a:r>
            <a:br>
              <a:rPr lang="pt-PT" sz="3600" dirty="0">
                <a:solidFill>
                  <a:schemeClr val="tx1"/>
                </a:solidFill>
              </a:rPr>
            </a:br>
            <a:r>
              <a:rPr lang="pt-PT" sz="3600" dirty="0"/>
              <a:t>SDIMS </a:t>
            </a:r>
            <a:br>
              <a:rPr lang="pt-PT" sz="3600" dirty="0"/>
            </a:br>
            <a:r>
              <a:rPr lang="pt-PT" sz="1600" dirty="0"/>
              <a:t>(</a:t>
            </a:r>
            <a:r>
              <a:rPr lang="pt-PT" sz="1600" dirty="0" err="1"/>
              <a:t>Scalable</a:t>
            </a:r>
            <a:r>
              <a:rPr lang="pt-PT" sz="1600" dirty="0"/>
              <a:t> </a:t>
            </a:r>
            <a:r>
              <a:rPr lang="pt-PT" sz="1600" dirty="0" err="1"/>
              <a:t>Distributed</a:t>
            </a:r>
            <a:r>
              <a:rPr lang="pt-PT" sz="1600" dirty="0"/>
              <a:t> </a:t>
            </a:r>
            <a:r>
              <a:rPr lang="pt-PT" sz="1600" dirty="0" err="1"/>
              <a:t>Information</a:t>
            </a:r>
            <a:r>
              <a:rPr lang="pt-PT" sz="1600" dirty="0"/>
              <a:t> Management </a:t>
            </a:r>
            <a:r>
              <a:rPr lang="pt-PT" sz="1600" dirty="0" err="1"/>
              <a:t>System</a:t>
            </a:r>
            <a:r>
              <a:rPr lang="pt-PT" sz="1600" dirty="0"/>
              <a:t>)</a:t>
            </a:r>
            <a:endParaRPr lang="pt-PT" sz="16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7579AE-FA1B-9945-A337-32E80D9FE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673" y="2268948"/>
            <a:ext cx="5222614" cy="1763628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7CB0FAD-B9F4-3C49-AB07-D108930CC506}"/>
              </a:ext>
            </a:extLst>
          </p:cNvPr>
          <p:cNvSpPr txBox="1">
            <a:spLocks/>
          </p:cNvSpPr>
          <p:nvPr/>
        </p:nvSpPr>
        <p:spPr>
          <a:xfrm>
            <a:off x="216810" y="2297130"/>
            <a:ext cx="6174564" cy="4113098"/>
          </a:xfrm>
          <a:prstGeom prst="rect">
            <a:avLst/>
          </a:prstGeom>
          <a:ln w="25400" cap="rnd">
            <a:solidFill>
              <a:schemeClr val="accent1"/>
            </a:solidFill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pt-PT" dirty="0"/>
              <a:t>Sistema descentralizado de gestão de informação</a:t>
            </a:r>
          </a:p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endParaRPr lang="pt-PT" dirty="0"/>
          </a:p>
          <a:p>
            <a:pPr lvl="1"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pt-PT" dirty="0"/>
              <a:t>Baseado na DHT </a:t>
            </a:r>
            <a:r>
              <a:rPr lang="pt-PT" dirty="0" err="1"/>
              <a:t>Pastry</a:t>
            </a:r>
            <a:r>
              <a:rPr lang="pt-PT" dirty="0"/>
              <a:t> e no </a:t>
            </a:r>
            <a:r>
              <a:rPr lang="pt-PT" dirty="0" err="1"/>
              <a:t>Astrolabe</a:t>
            </a:r>
            <a:endParaRPr lang="pt-PT" dirty="0"/>
          </a:p>
          <a:p>
            <a:pPr lvl="1"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endParaRPr lang="pt-PT" dirty="0"/>
          </a:p>
          <a:p>
            <a:pPr lvl="1"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pt-PT" i="1" dirty="0" err="1"/>
              <a:t>Aggregation</a:t>
            </a:r>
            <a:r>
              <a:rPr lang="pt-PT" i="1" dirty="0"/>
              <a:t> </a:t>
            </a:r>
            <a:r>
              <a:rPr lang="pt-PT" i="1" dirty="0" err="1"/>
              <a:t>functions</a:t>
            </a:r>
            <a:r>
              <a:rPr lang="pt-PT" i="1" dirty="0"/>
              <a:t> (</a:t>
            </a:r>
            <a:r>
              <a:rPr lang="pt-PT" i="1" dirty="0" err="1"/>
              <a:t>install</a:t>
            </a:r>
            <a:r>
              <a:rPr lang="pt-PT" i="1" dirty="0"/>
              <a:t>, </a:t>
            </a:r>
            <a:r>
              <a:rPr lang="pt-PT" i="1" dirty="0" err="1"/>
              <a:t>update</a:t>
            </a:r>
            <a:r>
              <a:rPr lang="pt-PT" i="1" dirty="0"/>
              <a:t>, </a:t>
            </a:r>
            <a:r>
              <a:rPr lang="pt-PT" i="1" dirty="0" err="1"/>
              <a:t>probe</a:t>
            </a:r>
            <a:r>
              <a:rPr lang="pt-PT" i="1" dirty="0"/>
              <a:t>)</a:t>
            </a:r>
          </a:p>
          <a:p>
            <a:pPr lvl="1"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endParaRPr lang="pt-PT" i="1" dirty="0"/>
          </a:p>
          <a:p>
            <a:pPr lvl="1"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pt-PT" dirty="0"/>
              <a:t>Menos </a:t>
            </a:r>
            <a:r>
              <a:rPr lang="pt-PT" dirty="0" err="1"/>
              <a:t>indíce</a:t>
            </a:r>
            <a:r>
              <a:rPr lang="pt-PT" dirty="0"/>
              <a:t> de  replicação do que o </a:t>
            </a:r>
            <a:r>
              <a:rPr lang="pt-PT" dirty="0" err="1"/>
              <a:t>Astrolabe</a:t>
            </a:r>
            <a:endParaRPr lang="pt-PT" dirty="0"/>
          </a:p>
          <a:p>
            <a:pPr lvl="1"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endParaRPr lang="pt-PT" dirty="0"/>
          </a:p>
          <a:p>
            <a:pPr lvl="1"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pt-PT" dirty="0"/>
              <a:t>Configuração automática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C34377-A1CB-2443-8228-153721E75A51}"/>
              </a:ext>
            </a:extLst>
          </p:cNvPr>
          <p:cNvSpPr txBox="1"/>
          <p:nvPr/>
        </p:nvSpPr>
        <p:spPr>
          <a:xfrm>
            <a:off x="7081604" y="3878687"/>
            <a:ext cx="4286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/>
              <a:t>Árvore de agregação correspondente a k=111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EEC1683-BC87-8D42-84BE-E119FB49DB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741"/>
          <a:stretch/>
        </p:blipFill>
        <p:spPr>
          <a:xfrm>
            <a:off x="6966856" y="4447325"/>
            <a:ext cx="4516245" cy="17636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1F17F28-36B9-B845-BE88-1DCC00A85856}"/>
              </a:ext>
            </a:extLst>
          </p:cNvPr>
          <p:cNvSpPr txBox="1"/>
          <p:nvPr/>
        </p:nvSpPr>
        <p:spPr>
          <a:xfrm>
            <a:off x="7726811" y="6210953"/>
            <a:ext cx="2996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/>
              <a:t>Argumentos da operação </a:t>
            </a:r>
            <a:r>
              <a:rPr lang="pt-PT" sz="1400" dirty="0" err="1"/>
              <a:t>install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1322009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CED3550-5090-2046-99E1-DEAC4982E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85420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</a:rPr>
              <a:t>Trabalho relacionado</a:t>
            </a:r>
            <a:br>
              <a:rPr lang="pt-PT" sz="3600" dirty="0">
                <a:solidFill>
                  <a:schemeClr val="tx1"/>
                </a:solidFill>
              </a:rPr>
            </a:br>
            <a:r>
              <a:rPr lang="pt-PT" sz="3600" dirty="0"/>
              <a:t>Mesos</a:t>
            </a:r>
            <a:endParaRPr lang="pt-PT" sz="3600" dirty="0">
              <a:solidFill>
                <a:schemeClr val="tx1"/>
              </a:solidFill>
            </a:endParaRP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6C69B9EB-AAFD-B540-B2A3-91335FFD94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7" t="12969" r="3690"/>
          <a:stretch/>
        </p:blipFill>
        <p:spPr bwMode="auto">
          <a:xfrm>
            <a:off x="6693031" y="2679568"/>
            <a:ext cx="5414134" cy="360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666595C-3F5F-DF45-BBCA-4D53468871E5}"/>
              </a:ext>
            </a:extLst>
          </p:cNvPr>
          <p:cNvSpPr txBox="1">
            <a:spLocks/>
          </p:cNvSpPr>
          <p:nvPr/>
        </p:nvSpPr>
        <p:spPr>
          <a:xfrm>
            <a:off x="216810" y="2309566"/>
            <a:ext cx="6174564" cy="4345757"/>
          </a:xfrm>
          <a:prstGeom prst="rect">
            <a:avLst/>
          </a:prstGeom>
          <a:ln w="25400" cap="rnd">
            <a:solidFill>
              <a:schemeClr val="accent1"/>
            </a:solidFill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pt-PT" dirty="0"/>
              <a:t>Sistema de gestão de recursos para Centros de Dados </a:t>
            </a:r>
          </a:p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endParaRPr lang="pt-PT" dirty="0"/>
          </a:p>
          <a:p>
            <a:pPr lvl="1"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pt-PT" dirty="0"/>
              <a:t>Escalonamento em dois níveis</a:t>
            </a:r>
          </a:p>
          <a:p>
            <a:pPr lvl="1"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endParaRPr lang="pt-PT" dirty="0"/>
          </a:p>
          <a:p>
            <a:pPr lvl="1"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pt-PT" i="1" dirty="0"/>
              <a:t>Ofertas de recursos</a:t>
            </a:r>
          </a:p>
          <a:p>
            <a:pPr lvl="1"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endParaRPr lang="pt-PT" dirty="0"/>
          </a:p>
          <a:p>
            <a:pPr lvl="1"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pt-PT" dirty="0"/>
              <a:t>Modelo de programação</a:t>
            </a:r>
          </a:p>
          <a:p>
            <a:pPr lvl="1"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endParaRPr lang="pt-PT" dirty="0"/>
          </a:p>
          <a:p>
            <a:pPr lvl="1"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66325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A0E87-FCB1-A940-9F7C-493D41FF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85420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</a:rPr>
              <a:t>Solução Proposta</a:t>
            </a:r>
            <a:br>
              <a:rPr lang="pt-PT" sz="3600" dirty="0">
                <a:solidFill>
                  <a:schemeClr val="tx1"/>
                </a:solidFill>
              </a:rPr>
            </a:br>
            <a:r>
              <a:rPr lang="pt-PT" sz="3600" dirty="0"/>
              <a:t>Modelo do sistema</a:t>
            </a:r>
            <a:endParaRPr lang="pt-PT" sz="36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253AFF-51A6-FF46-BA97-8FA54F64428B}"/>
              </a:ext>
            </a:extLst>
          </p:cNvPr>
          <p:cNvSpPr txBox="1"/>
          <p:nvPr/>
        </p:nvSpPr>
        <p:spPr>
          <a:xfrm>
            <a:off x="1485900" y="5640805"/>
            <a:ext cx="2478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Dispositivos estáveis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3ED5EA-86AF-E542-A2E6-75E580E975A4}"/>
              </a:ext>
            </a:extLst>
          </p:cNvPr>
          <p:cNvSpPr txBox="1"/>
          <p:nvPr/>
        </p:nvSpPr>
        <p:spPr>
          <a:xfrm>
            <a:off x="4856745" y="5640805"/>
            <a:ext cx="2478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Dispositivos instáveis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EBCCCB-5BE7-A74F-AAFB-5CA4C20B424E}"/>
              </a:ext>
            </a:extLst>
          </p:cNvPr>
          <p:cNvSpPr/>
          <p:nvPr/>
        </p:nvSpPr>
        <p:spPr>
          <a:xfrm>
            <a:off x="7881317" y="5640805"/>
            <a:ext cx="3171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/>
              <a:t>Aplicações </a:t>
            </a:r>
            <a:r>
              <a:rPr lang="pt-PT" i="1" dirty="0" err="1"/>
              <a:t>edge-enabled</a:t>
            </a:r>
            <a:endParaRPr lang="pt-PT" i="1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804EE0C-3474-1649-93CE-98CF802203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3119"/>
          <a:stretch/>
        </p:blipFill>
        <p:spPr>
          <a:xfrm>
            <a:off x="1485898" y="2769200"/>
            <a:ext cx="2478505" cy="25273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3FFD055-2972-A044-9BE3-221DDD422C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6559" r="36560"/>
          <a:stretch/>
        </p:blipFill>
        <p:spPr>
          <a:xfrm>
            <a:off x="4856746" y="2769200"/>
            <a:ext cx="2478505" cy="25273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CE4813B9-D5F3-5D43-AB9F-990A894BFB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3119"/>
          <a:stretch/>
        </p:blipFill>
        <p:spPr>
          <a:xfrm>
            <a:off x="8227594" y="2769200"/>
            <a:ext cx="2478508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11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A0E87-FCB1-A940-9F7C-493D41FF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85420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</a:rPr>
              <a:t>Solução Proposta</a:t>
            </a:r>
            <a:br>
              <a:rPr lang="pt-PT" sz="3600" dirty="0">
                <a:solidFill>
                  <a:schemeClr val="tx1"/>
                </a:solidFill>
              </a:rPr>
            </a:br>
            <a:r>
              <a:rPr lang="pt-PT" sz="3600" dirty="0"/>
              <a:t>Arquitetura da solução</a:t>
            </a:r>
            <a:endParaRPr lang="pt-PT" sz="36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17A5E8-E800-CF46-9D54-A6CCB74967EE}"/>
              </a:ext>
            </a:extLst>
          </p:cNvPr>
          <p:cNvSpPr/>
          <p:nvPr/>
        </p:nvSpPr>
        <p:spPr>
          <a:xfrm>
            <a:off x="7069195" y="2643381"/>
            <a:ext cx="2384982" cy="518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59188F-19DB-1B48-B472-BF94046DA93E}"/>
              </a:ext>
            </a:extLst>
          </p:cNvPr>
          <p:cNvSpPr/>
          <p:nvPr/>
        </p:nvSpPr>
        <p:spPr>
          <a:xfrm>
            <a:off x="1395167" y="4647414"/>
            <a:ext cx="3327662" cy="810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4AB016-6156-D444-85F2-48D450D1C48F}"/>
              </a:ext>
            </a:extLst>
          </p:cNvPr>
          <p:cNvSpPr/>
          <p:nvPr/>
        </p:nvSpPr>
        <p:spPr>
          <a:xfrm>
            <a:off x="820132" y="3619890"/>
            <a:ext cx="3374796" cy="740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9B6301-109E-6546-B14C-841360630AA3}"/>
              </a:ext>
            </a:extLst>
          </p:cNvPr>
          <p:cNvGrpSpPr/>
          <p:nvPr/>
        </p:nvGrpSpPr>
        <p:grpSpPr>
          <a:xfrm>
            <a:off x="2104356" y="1914324"/>
            <a:ext cx="7983288" cy="1373272"/>
            <a:chOff x="2104356" y="1914324"/>
            <a:chExt cx="7983288" cy="1373272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818FF0CE-D71C-5948-95EC-B58FF99DC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04356" y="1914324"/>
              <a:ext cx="7983288" cy="137327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9922A99-E217-B841-8C3F-917E5978387E}"/>
                </a:ext>
              </a:extLst>
            </p:cNvPr>
            <p:cNvSpPr/>
            <p:nvPr/>
          </p:nvSpPr>
          <p:spPr>
            <a:xfrm>
              <a:off x="7069195" y="2643381"/>
              <a:ext cx="2384982" cy="5184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1940455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A0E87-FCB1-A940-9F7C-493D41FF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85420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</a:rPr>
              <a:t>Solução Proposta</a:t>
            </a:r>
            <a:br>
              <a:rPr lang="pt-PT" sz="3600" dirty="0">
                <a:solidFill>
                  <a:schemeClr val="tx1"/>
                </a:solidFill>
              </a:rPr>
            </a:br>
            <a:r>
              <a:rPr lang="pt-PT" sz="3600" dirty="0"/>
              <a:t>Arquitetura da solução</a:t>
            </a:r>
            <a:endParaRPr lang="pt-PT" sz="3600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658F6AC-0257-0441-8A34-DB9427835AF8}"/>
              </a:ext>
            </a:extLst>
          </p:cNvPr>
          <p:cNvGrpSpPr/>
          <p:nvPr/>
        </p:nvGrpSpPr>
        <p:grpSpPr>
          <a:xfrm>
            <a:off x="2104356" y="1914324"/>
            <a:ext cx="7983288" cy="1373272"/>
            <a:chOff x="2104356" y="1914324"/>
            <a:chExt cx="7983288" cy="1373272"/>
          </a:xfrm>
        </p:grpSpPr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494E1B30-2993-1F44-B108-29D3B54EA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04356" y="1914324"/>
              <a:ext cx="7983288" cy="1373272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217A5E8-E800-CF46-9D54-A6CCB74967EE}"/>
                </a:ext>
              </a:extLst>
            </p:cNvPr>
            <p:cNvSpPr/>
            <p:nvPr/>
          </p:nvSpPr>
          <p:spPr>
            <a:xfrm>
              <a:off x="7069195" y="2643381"/>
              <a:ext cx="2384982" cy="5184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806B3F0-54A8-2846-B043-15581A81D678}"/>
              </a:ext>
            </a:extLst>
          </p:cNvPr>
          <p:cNvGrpSpPr/>
          <p:nvPr/>
        </p:nvGrpSpPr>
        <p:grpSpPr>
          <a:xfrm>
            <a:off x="507351" y="2883765"/>
            <a:ext cx="10192072" cy="1476877"/>
            <a:chOff x="507351" y="2883765"/>
            <a:chExt cx="10192072" cy="1476877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FC8396C-BCFD-7E44-9D60-4C3685237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7351" y="2883765"/>
              <a:ext cx="10192072" cy="147687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614C24A-BCAA-6048-A652-2330395E75E3}"/>
                </a:ext>
              </a:extLst>
            </p:cNvPr>
            <p:cNvSpPr/>
            <p:nvPr/>
          </p:nvSpPr>
          <p:spPr>
            <a:xfrm>
              <a:off x="7786540" y="3619890"/>
              <a:ext cx="1960775" cy="584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1D59188F-19DB-1B48-B472-BF94046DA93E}"/>
              </a:ext>
            </a:extLst>
          </p:cNvPr>
          <p:cNvSpPr/>
          <p:nvPr/>
        </p:nvSpPr>
        <p:spPr>
          <a:xfrm>
            <a:off x="1395167" y="4647414"/>
            <a:ext cx="3327662" cy="810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4AB016-6156-D444-85F2-48D450D1C48F}"/>
              </a:ext>
            </a:extLst>
          </p:cNvPr>
          <p:cNvSpPr/>
          <p:nvPr/>
        </p:nvSpPr>
        <p:spPr>
          <a:xfrm>
            <a:off x="820132" y="3619890"/>
            <a:ext cx="3374796" cy="740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68635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A0E87-FCB1-A940-9F7C-493D41FF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85420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</a:rPr>
              <a:t>Solução Proposta</a:t>
            </a:r>
            <a:br>
              <a:rPr lang="pt-PT" sz="3600" dirty="0">
                <a:solidFill>
                  <a:schemeClr val="tx1"/>
                </a:solidFill>
              </a:rPr>
            </a:br>
            <a:r>
              <a:rPr lang="pt-PT" sz="3600" dirty="0"/>
              <a:t>Arquitetura da solução</a:t>
            </a:r>
            <a:endParaRPr lang="pt-PT" sz="36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17A5E8-E800-CF46-9D54-A6CCB74967EE}"/>
              </a:ext>
            </a:extLst>
          </p:cNvPr>
          <p:cNvSpPr/>
          <p:nvPr/>
        </p:nvSpPr>
        <p:spPr>
          <a:xfrm>
            <a:off x="7059768" y="2652808"/>
            <a:ext cx="2384982" cy="518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341E10F-9A4A-B644-9FE0-F76834F13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4814" y="3659911"/>
            <a:ext cx="4992905" cy="147687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59188F-19DB-1B48-B472-BF94046DA93E}"/>
              </a:ext>
            </a:extLst>
          </p:cNvPr>
          <p:cNvSpPr/>
          <p:nvPr/>
        </p:nvSpPr>
        <p:spPr>
          <a:xfrm>
            <a:off x="1395167" y="4647414"/>
            <a:ext cx="3327662" cy="810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E7CC763-C4B1-194D-A7BA-629DE1125F20}"/>
              </a:ext>
            </a:extLst>
          </p:cNvPr>
          <p:cNvGrpSpPr/>
          <p:nvPr/>
        </p:nvGrpSpPr>
        <p:grpSpPr>
          <a:xfrm>
            <a:off x="2104356" y="1914324"/>
            <a:ext cx="7983288" cy="1373272"/>
            <a:chOff x="2104356" y="1914324"/>
            <a:chExt cx="7983288" cy="1373272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A4637C69-15E6-4E46-93E4-DDEC1AD36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04356" y="1914324"/>
              <a:ext cx="7983288" cy="137327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3470EFD-F09F-364E-B8D3-A2128C20606F}"/>
                </a:ext>
              </a:extLst>
            </p:cNvPr>
            <p:cNvSpPr/>
            <p:nvPr/>
          </p:nvSpPr>
          <p:spPr>
            <a:xfrm>
              <a:off x="7069195" y="2643381"/>
              <a:ext cx="2384982" cy="5184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F00DB43-5769-924B-91C2-8952EFAFA7B6}"/>
              </a:ext>
            </a:extLst>
          </p:cNvPr>
          <p:cNvGrpSpPr/>
          <p:nvPr/>
        </p:nvGrpSpPr>
        <p:grpSpPr>
          <a:xfrm>
            <a:off x="507351" y="2883765"/>
            <a:ext cx="10192072" cy="1476877"/>
            <a:chOff x="507351" y="2883765"/>
            <a:chExt cx="10192072" cy="1476877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FC8396C-BCFD-7E44-9D60-4C3685237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07351" y="2883765"/>
              <a:ext cx="10192072" cy="147687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614C24A-BCAA-6048-A652-2330395E75E3}"/>
                </a:ext>
              </a:extLst>
            </p:cNvPr>
            <p:cNvSpPr/>
            <p:nvPr/>
          </p:nvSpPr>
          <p:spPr>
            <a:xfrm>
              <a:off x="7786540" y="3619890"/>
              <a:ext cx="1960775" cy="584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1427035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A0E87-FCB1-A940-9F7C-493D41FF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85420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</a:rPr>
              <a:t>Solução Proposta</a:t>
            </a:r>
            <a:br>
              <a:rPr lang="pt-PT" sz="3600" dirty="0">
                <a:solidFill>
                  <a:schemeClr val="tx1"/>
                </a:solidFill>
              </a:rPr>
            </a:br>
            <a:r>
              <a:rPr lang="pt-PT" sz="3600" dirty="0"/>
              <a:t>Arquitetura da solução</a:t>
            </a:r>
            <a:endParaRPr lang="pt-PT" sz="3600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D18B44F-E0FA-7347-8380-4F2340C6AB38}"/>
              </a:ext>
            </a:extLst>
          </p:cNvPr>
          <p:cNvGrpSpPr/>
          <p:nvPr/>
        </p:nvGrpSpPr>
        <p:grpSpPr>
          <a:xfrm>
            <a:off x="2104356" y="1914324"/>
            <a:ext cx="7983288" cy="1373272"/>
            <a:chOff x="2104356" y="1914324"/>
            <a:chExt cx="7983288" cy="1373272"/>
          </a:xfrm>
        </p:grpSpPr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494E1B30-2993-1F44-B108-29D3B54EA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04356" y="1914324"/>
              <a:ext cx="7983288" cy="1373272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217A5E8-E800-CF46-9D54-A6CCB74967EE}"/>
                </a:ext>
              </a:extLst>
            </p:cNvPr>
            <p:cNvSpPr/>
            <p:nvPr/>
          </p:nvSpPr>
          <p:spPr>
            <a:xfrm>
              <a:off x="7069195" y="2643381"/>
              <a:ext cx="2384982" cy="5184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E412A1A-18BE-264E-8895-F042EE1B4DCB}"/>
              </a:ext>
            </a:extLst>
          </p:cNvPr>
          <p:cNvGrpSpPr/>
          <p:nvPr/>
        </p:nvGrpSpPr>
        <p:grpSpPr>
          <a:xfrm>
            <a:off x="507351" y="2883765"/>
            <a:ext cx="10192072" cy="1476877"/>
            <a:chOff x="507351" y="2883765"/>
            <a:chExt cx="10192072" cy="1476877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FC8396C-BCFD-7E44-9D60-4C3685237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7351" y="2883765"/>
              <a:ext cx="10192072" cy="147687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614C24A-BCAA-6048-A652-2330395E75E3}"/>
                </a:ext>
              </a:extLst>
            </p:cNvPr>
            <p:cNvSpPr/>
            <p:nvPr/>
          </p:nvSpPr>
          <p:spPr>
            <a:xfrm>
              <a:off x="7786540" y="3619890"/>
              <a:ext cx="1960775" cy="584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4341E10F-9A4A-B644-9FE0-F76834F132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4814" y="3659911"/>
            <a:ext cx="4992905" cy="147687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99678BB-48EA-D24A-8CB1-8541475271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3071" y="4961645"/>
            <a:ext cx="9472893" cy="202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278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A0E87-FCB1-A940-9F7C-493D41FF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85420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</a:rPr>
              <a:t>Solução Proposta</a:t>
            </a:r>
            <a:br>
              <a:rPr lang="pt-PT" sz="3600" dirty="0">
                <a:solidFill>
                  <a:schemeClr val="tx1"/>
                </a:solidFill>
              </a:rPr>
            </a:br>
            <a:r>
              <a:rPr lang="pt-PT" sz="3600" dirty="0"/>
              <a:t>Arquitetura da solução</a:t>
            </a:r>
            <a:endParaRPr lang="pt-PT" sz="3600" dirty="0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4D12F6-6045-3140-872D-E0A3790377D4}"/>
              </a:ext>
            </a:extLst>
          </p:cNvPr>
          <p:cNvGrpSpPr/>
          <p:nvPr/>
        </p:nvGrpSpPr>
        <p:grpSpPr>
          <a:xfrm>
            <a:off x="2104356" y="1914324"/>
            <a:ext cx="7983288" cy="1373272"/>
            <a:chOff x="2104356" y="1914324"/>
            <a:chExt cx="7983288" cy="1373272"/>
          </a:xfrm>
        </p:grpSpPr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494E1B30-2993-1F44-B108-29D3B54EA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04356" y="1914324"/>
              <a:ext cx="7983288" cy="1373272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217A5E8-E800-CF46-9D54-A6CCB74967EE}"/>
                </a:ext>
              </a:extLst>
            </p:cNvPr>
            <p:cNvSpPr/>
            <p:nvPr/>
          </p:nvSpPr>
          <p:spPr>
            <a:xfrm>
              <a:off x="7069195" y="2643381"/>
              <a:ext cx="2384982" cy="5184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72DE9BB-47AF-934B-BE84-41B0A189D761}"/>
              </a:ext>
            </a:extLst>
          </p:cNvPr>
          <p:cNvGrpSpPr/>
          <p:nvPr/>
        </p:nvGrpSpPr>
        <p:grpSpPr>
          <a:xfrm>
            <a:off x="507351" y="2883765"/>
            <a:ext cx="10192072" cy="1476877"/>
            <a:chOff x="507351" y="2883765"/>
            <a:chExt cx="10192072" cy="1476877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FC8396C-BCFD-7E44-9D60-4C3685237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7351" y="2883765"/>
              <a:ext cx="10192072" cy="147687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614C24A-BCAA-6048-A652-2330395E75E3}"/>
                </a:ext>
              </a:extLst>
            </p:cNvPr>
            <p:cNvSpPr/>
            <p:nvPr/>
          </p:nvSpPr>
          <p:spPr>
            <a:xfrm>
              <a:off x="7786540" y="3619890"/>
              <a:ext cx="1960775" cy="584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4341E10F-9A4A-B644-9FE0-F76834F132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4814" y="3659911"/>
            <a:ext cx="4992905" cy="147687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99678BB-48EA-D24A-8CB1-8541475271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3071" y="4961645"/>
            <a:ext cx="9472893" cy="202121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03756E7-DD42-AD40-83ED-A0FE0C1F92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5399" y="3684646"/>
            <a:ext cx="5066850" cy="148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05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FDA6DB36-31BB-DD43-AF54-5D9F21310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4356" y="1914324"/>
            <a:ext cx="7983288" cy="137327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42239D8B-0C27-DA48-8BDC-D935515268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7351" y="2883765"/>
            <a:ext cx="10192072" cy="147687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088E182-B0AF-C84D-9F0E-F279B4CD35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4814" y="3659911"/>
            <a:ext cx="4992905" cy="1476877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184400F2-E276-734C-97FE-8F28214057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3071" y="4961645"/>
            <a:ext cx="9472893" cy="202121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65AFADB-8FA2-6D4A-B09D-88E02A9E90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5399" y="3684646"/>
            <a:ext cx="5066850" cy="1483277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BFE46A40-56D3-1B4C-A6C8-FE533CE1C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85420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</a:rPr>
              <a:t>Solução Proposta</a:t>
            </a:r>
            <a:br>
              <a:rPr lang="pt-PT" sz="3600" dirty="0">
                <a:solidFill>
                  <a:schemeClr val="tx1"/>
                </a:solidFill>
              </a:rPr>
            </a:br>
            <a:r>
              <a:rPr lang="pt-PT" sz="3600" dirty="0"/>
              <a:t>Arquitetura da solução</a:t>
            </a:r>
            <a:endParaRPr lang="pt-PT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441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A0E87-FCB1-A940-9F7C-493D41FF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85420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</a:rPr>
              <a:t>Solução Proposta</a:t>
            </a:r>
            <a:br>
              <a:rPr lang="pt-PT" sz="3600" dirty="0">
                <a:solidFill>
                  <a:schemeClr val="tx1"/>
                </a:solidFill>
              </a:rPr>
            </a:br>
            <a:r>
              <a:rPr lang="pt-PT" sz="3600" dirty="0"/>
              <a:t>Avaliação</a:t>
            </a:r>
            <a:endParaRPr lang="pt-PT" sz="3600" dirty="0">
              <a:solidFill>
                <a:schemeClr val="tx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7FA027F-361E-B945-9C36-83BC57236869}"/>
              </a:ext>
            </a:extLst>
          </p:cNvPr>
          <p:cNvSpPr txBox="1">
            <a:spLocks/>
          </p:cNvSpPr>
          <p:nvPr/>
        </p:nvSpPr>
        <p:spPr>
          <a:xfrm>
            <a:off x="712944" y="2913929"/>
            <a:ext cx="4912603" cy="2873513"/>
          </a:xfrm>
          <a:prstGeom prst="rect">
            <a:avLst/>
          </a:prstGeom>
          <a:ln w="25400" cap="rnd">
            <a:solidFill>
              <a:schemeClr val="accent1"/>
            </a:solidFill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Clr>
                <a:schemeClr val="accent2">
                  <a:lumMod val="50000"/>
                </a:schemeClr>
              </a:buClr>
              <a:buNone/>
            </a:pPr>
            <a:r>
              <a:rPr lang="pt-PT" dirty="0"/>
              <a:t>Métricas de sistema:</a:t>
            </a:r>
          </a:p>
          <a:p>
            <a:pPr marL="457200" lvl="1" indent="0" algn="ctr">
              <a:buClr>
                <a:schemeClr val="accent2">
                  <a:lumMod val="50000"/>
                </a:schemeClr>
              </a:buClr>
              <a:buNone/>
            </a:pPr>
            <a:endParaRPr lang="pt-PT" dirty="0"/>
          </a:p>
          <a:p>
            <a:pPr lvl="1"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pt-PT" dirty="0"/>
              <a:t>Utilização de recursos (e.g., CPU, RAM)</a:t>
            </a:r>
          </a:p>
          <a:p>
            <a:pPr lvl="1"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pt-PT" dirty="0"/>
              <a:t>Número de mensagens</a:t>
            </a:r>
          </a:p>
          <a:p>
            <a:pPr lvl="1"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pt-PT" dirty="0"/>
              <a:t>Tolerância a falhas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F8475E1-15EF-F545-AC74-A6B5DD6ECB16}"/>
              </a:ext>
            </a:extLst>
          </p:cNvPr>
          <p:cNvSpPr txBox="1">
            <a:spLocks/>
          </p:cNvSpPr>
          <p:nvPr/>
        </p:nvSpPr>
        <p:spPr>
          <a:xfrm>
            <a:off x="6566453" y="2913929"/>
            <a:ext cx="4912603" cy="2873513"/>
          </a:xfrm>
          <a:prstGeom prst="rect">
            <a:avLst/>
          </a:prstGeom>
          <a:ln w="25400" cap="rnd">
            <a:solidFill>
              <a:schemeClr val="accent1"/>
            </a:solidFill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Clr>
                <a:schemeClr val="accent2">
                  <a:lumMod val="50000"/>
                </a:schemeClr>
              </a:buClr>
              <a:buNone/>
            </a:pPr>
            <a:r>
              <a:rPr lang="pt-PT" dirty="0"/>
              <a:t>Métricas aplicacionais:</a:t>
            </a:r>
          </a:p>
          <a:p>
            <a:pPr marL="457200" lvl="1" indent="0" algn="ctr">
              <a:buClr>
                <a:schemeClr val="accent2">
                  <a:lumMod val="50000"/>
                </a:schemeClr>
              </a:buClr>
              <a:buNone/>
            </a:pPr>
            <a:endParaRPr lang="pt-PT" dirty="0"/>
          </a:p>
          <a:p>
            <a:pPr lvl="1"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pt-PT" dirty="0"/>
              <a:t>Custo</a:t>
            </a:r>
          </a:p>
          <a:p>
            <a:pPr lvl="1"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pt-PT" dirty="0"/>
              <a:t>Recentidade da informação</a:t>
            </a:r>
          </a:p>
          <a:p>
            <a:pPr lvl="1"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pt-PT" dirty="0"/>
              <a:t>Precisão da informação</a:t>
            </a:r>
          </a:p>
        </p:txBody>
      </p:sp>
    </p:spTree>
    <p:extLst>
      <p:ext uri="{BB962C8B-B14F-4D97-AF65-F5344CB8AC3E}">
        <p14:creationId xmlns:p14="http://schemas.microsoft.com/office/powerpoint/2010/main" val="29625781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A0E87-FCB1-A940-9F7C-493D41FF2C58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 anchor="ctr">
            <a:normAutofit/>
          </a:bodyPr>
          <a:lstStyle/>
          <a:p>
            <a:pPr algn="ctr"/>
            <a:r>
              <a:rPr lang="pt-PT" sz="3600" dirty="0">
                <a:solidFill>
                  <a:schemeClr val="tx1"/>
                </a:solidFill>
              </a:rPr>
              <a:t>Contexto e Motivação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9641203-FF66-BB4E-8FF6-04A18649B5C0}"/>
              </a:ext>
            </a:extLst>
          </p:cNvPr>
          <p:cNvSpPr txBox="1">
            <a:spLocks/>
          </p:cNvSpPr>
          <p:nvPr/>
        </p:nvSpPr>
        <p:spPr>
          <a:xfrm>
            <a:off x="388069" y="3114598"/>
            <a:ext cx="6694033" cy="2598713"/>
          </a:xfrm>
          <a:prstGeom prst="rect">
            <a:avLst/>
          </a:prstGeom>
          <a:ln w="25400" cap="rnd">
            <a:solidFill>
              <a:schemeClr val="accent1"/>
            </a:solidFill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pt-PT" dirty="0"/>
              <a:t>Capacidade de computação ilimitada</a:t>
            </a:r>
          </a:p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endParaRPr lang="pt-PT" dirty="0"/>
          </a:p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pt-PT" dirty="0"/>
              <a:t>Redução de custos </a:t>
            </a:r>
          </a:p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endParaRPr lang="pt-PT" dirty="0"/>
          </a:p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pt-PT" dirty="0"/>
              <a:t>Facilidade no desenvolvimento e manutenção de aplicações</a:t>
            </a:r>
          </a:p>
        </p:txBody>
      </p:sp>
      <p:pic>
        <p:nvPicPr>
          <p:cNvPr id="1028" name="Picture 4" descr="Image result for cloud services">
            <a:extLst>
              <a:ext uri="{FF2B5EF4-FFF2-40B4-BE49-F238E27FC236}">
                <a16:creationId xmlns:a16="http://schemas.microsoft.com/office/drawing/2014/main" id="{D5F64655-B60B-B247-998D-0117EAC74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892" y="2449689"/>
            <a:ext cx="4418418" cy="3725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CAB2321-C713-F04F-906A-DB2832F96ED1}"/>
              </a:ext>
            </a:extLst>
          </p:cNvPr>
          <p:cNvSpPr/>
          <p:nvPr/>
        </p:nvSpPr>
        <p:spPr>
          <a:xfrm>
            <a:off x="388069" y="2341890"/>
            <a:ext cx="38387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buClr>
                <a:schemeClr val="accent2">
                  <a:lumMod val="50000"/>
                </a:schemeClr>
              </a:buClr>
            </a:pPr>
            <a:r>
              <a:rPr lang="pt-PT" sz="2800" b="1" dirty="0" err="1"/>
              <a:t>Cloud</a:t>
            </a:r>
            <a:r>
              <a:rPr lang="pt-PT" sz="2800" b="1" dirty="0"/>
              <a:t> </a:t>
            </a:r>
            <a:r>
              <a:rPr lang="pt-PT" sz="2800" b="1" dirty="0" err="1"/>
              <a:t>Computing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629619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15D6554-B5DF-9A49-B238-E06D252A4EF5}"/>
              </a:ext>
            </a:extLst>
          </p:cNvPr>
          <p:cNvSpPr txBox="1">
            <a:spLocks/>
          </p:cNvSpPr>
          <p:nvPr/>
        </p:nvSpPr>
        <p:spPr>
          <a:xfrm>
            <a:off x="166540" y="2912724"/>
            <a:ext cx="5552388" cy="3015529"/>
          </a:xfrm>
          <a:prstGeom prst="rect">
            <a:avLst/>
          </a:prstGeom>
          <a:ln w="25400" cap="rnd">
            <a:solidFill>
              <a:schemeClr val="accent1"/>
            </a:solidFill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>
              <a:buClr>
                <a:schemeClr val="accent2">
                  <a:lumMod val="50000"/>
                </a:schemeClr>
              </a:buClr>
              <a:buFont typeface="+mj-lt"/>
              <a:buAutoNum type="arabicPeriod"/>
            </a:pPr>
            <a:r>
              <a:rPr lang="pt-PT" dirty="0"/>
              <a:t>Gestão da topologia 		</a:t>
            </a:r>
            <a:r>
              <a:rPr lang="en-US" dirty="0"/>
              <a:t>(02/03 - 04/4) </a:t>
            </a:r>
            <a:endParaRPr lang="pt-PT" dirty="0"/>
          </a:p>
          <a:p>
            <a:pPr marL="400050">
              <a:buClr>
                <a:schemeClr val="accent2">
                  <a:lumMod val="50000"/>
                </a:schemeClr>
              </a:buClr>
              <a:buFont typeface="+mj-lt"/>
              <a:buAutoNum type="arabicPeriod"/>
            </a:pPr>
            <a:r>
              <a:rPr lang="pt-PT" dirty="0"/>
              <a:t>Monitorização 				</a:t>
            </a:r>
            <a:r>
              <a:rPr lang="en-US" dirty="0"/>
              <a:t>(02/04 - 23/5) </a:t>
            </a:r>
            <a:endParaRPr lang="pt-PT" dirty="0"/>
          </a:p>
          <a:p>
            <a:pPr marL="400050">
              <a:buClr>
                <a:schemeClr val="accent2">
                  <a:lumMod val="50000"/>
                </a:schemeClr>
              </a:buClr>
              <a:buFont typeface="+mj-lt"/>
              <a:buAutoNum type="arabicPeriod"/>
            </a:pPr>
            <a:r>
              <a:rPr lang="pt-PT" dirty="0"/>
              <a:t>Localização de recursos		(</a:t>
            </a:r>
            <a:r>
              <a:rPr lang="en-US" dirty="0"/>
              <a:t>22/05 – 06/10)</a:t>
            </a:r>
            <a:endParaRPr lang="pt-PT" dirty="0"/>
          </a:p>
          <a:p>
            <a:pPr marL="400050">
              <a:buClr>
                <a:schemeClr val="accent2">
                  <a:lumMod val="50000"/>
                </a:schemeClr>
              </a:buClr>
              <a:buFont typeface="+mj-lt"/>
              <a:buAutoNum type="arabicPeriod"/>
            </a:pPr>
            <a:r>
              <a:rPr lang="pt-PT" dirty="0"/>
              <a:t>Gestão de recursos			(0</a:t>
            </a:r>
            <a:r>
              <a:rPr lang="en-US" dirty="0"/>
              <a:t>7/06 - 03/07)</a:t>
            </a:r>
            <a:endParaRPr lang="pt-PT" dirty="0"/>
          </a:p>
          <a:p>
            <a:pPr marL="400050">
              <a:buClr>
                <a:schemeClr val="accent2">
                  <a:lumMod val="50000"/>
                </a:schemeClr>
              </a:buClr>
              <a:buFont typeface="+mj-lt"/>
              <a:buAutoNum type="arabicPeriod"/>
            </a:pPr>
            <a:r>
              <a:rPr lang="pt-PT" dirty="0"/>
              <a:t>Avaliação					</a:t>
            </a:r>
            <a:r>
              <a:rPr lang="en-US" dirty="0"/>
              <a:t>(01/07 – 15/08)</a:t>
            </a:r>
            <a:endParaRPr lang="pt-PT" dirty="0"/>
          </a:p>
          <a:p>
            <a:pPr marL="400050">
              <a:buClr>
                <a:schemeClr val="accent2">
                  <a:lumMod val="50000"/>
                </a:schemeClr>
              </a:buClr>
              <a:buFont typeface="+mj-lt"/>
              <a:buAutoNum type="arabicPeriod"/>
            </a:pPr>
            <a:r>
              <a:rPr lang="pt-PT" dirty="0"/>
              <a:t>Escrita do documento		(01/07 – 23/09)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28C48CB-6E65-1540-979A-92037E212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85420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</a:rPr>
              <a:t>Solução Proposta</a:t>
            </a:r>
            <a:br>
              <a:rPr lang="pt-PT" sz="3600" dirty="0">
                <a:solidFill>
                  <a:schemeClr val="tx1"/>
                </a:solidFill>
              </a:rPr>
            </a:br>
            <a:r>
              <a:rPr lang="pt-PT" sz="3600" dirty="0"/>
              <a:t>Calendarização</a:t>
            </a:r>
            <a:endParaRPr lang="pt-PT" sz="3600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09EA91-E117-3148-88A4-E2207C2005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84" b="2910"/>
          <a:stretch/>
        </p:blipFill>
        <p:spPr>
          <a:xfrm>
            <a:off x="5718928" y="2562728"/>
            <a:ext cx="6303389" cy="371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3263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A0E87-FCB1-A940-9F7C-493D41FF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903956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pt-PT" sz="3600" dirty="0">
                <a:solidFill>
                  <a:schemeClr val="tx1"/>
                </a:solidFill>
              </a:rPr>
              <a:t>Contexto e Motivação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3788647-F21E-F848-B51F-656B930B5DDE}"/>
              </a:ext>
            </a:extLst>
          </p:cNvPr>
          <p:cNvSpPr txBox="1">
            <a:spLocks/>
          </p:cNvSpPr>
          <p:nvPr/>
        </p:nvSpPr>
        <p:spPr>
          <a:xfrm>
            <a:off x="4335161" y="3105156"/>
            <a:ext cx="3521675" cy="2070670"/>
          </a:xfrm>
          <a:prstGeom prst="rect">
            <a:avLst/>
          </a:prstGeom>
          <a:ln w="25400" cap="rnd">
            <a:solidFill>
              <a:schemeClr val="accent1"/>
            </a:solidFill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chemeClr val="accent2">
                  <a:lumMod val="50000"/>
                </a:schemeClr>
              </a:buClr>
              <a:buNone/>
            </a:pPr>
            <a:endParaRPr lang="pt-PT" sz="2000" dirty="0"/>
          </a:p>
          <a:p>
            <a:pPr lvl="1"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pt-PT" sz="2000" dirty="0"/>
              <a:t>Custos</a:t>
            </a:r>
          </a:p>
          <a:p>
            <a:pPr lvl="1"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pt-PT" sz="2000" dirty="0"/>
              <a:t>Latência</a:t>
            </a:r>
          </a:p>
          <a:p>
            <a:pPr lvl="1"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pt-PT" sz="2000" dirty="0"/>
              <a:t>Privacidade</a:t>
            </a:r>
          </a:p>
          <a:p>
            <a:pPr lvl="1"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pt-PT" sz="2000" dirty="0"/>
              <a:t> Segurança</a:t>
            </a:r>
          </a:p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endParaRPr lang="pt-PT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5F4E2F-0F13-EB49-9F4F-89FAC63385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98" t="404" r="23605" b="-404"/>
          <a:stretch/>
        </p:blipFill>
        <p:spPr>
          <a:xfrm>
            <a:off x="269270" y="2477679"/>
            <a:ext cx="3521675" cy="30603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4E9F30-D2C5-B344-9821-F1A6A1F4AF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34" t="4790" r="12109" b="4629"/>
          <a:stretch/>
        </p:blipFill>
        <p:spPr>
          <a:xfrm>
            <a:off x="8249496" y="2477679"/>
            <a:ext cx="3377090" cy="306035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AAD9B8A-CF5F-DB44-9840-204220F2A2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84508" y="3429000"/>
            <a:ext cx="1422983" cy="142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11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A0E87-FCB1-A940-9F7C-493D41FF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9" y="-1"/>
            <a:ext cx="10826943" cy="1834167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pt-PT" sz="3600" dirty="0">
                <a:solidFill>
                  <a:schemeClr val="tx1"/>
                </a:solidFill>
              </a:rPr>
              <a:t>Contexto e Motivação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6327FD-FA6B-2840-B8B2-B00FD7BE60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02" t="11820" r="7172" b="12286"/>
          <a:stretch/>
        </p:blipFill>
        <p:spPr>
          <a:xfrm>
            <a:off x="7465465" y="2897362"/>
            <a:ext cx="4351166" cy="2423937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F978877-9148-9345-B0B8-275D8DB7E57C}"/>
              </a:ext>
            </a:extLst>
          </p:cNvPr>
          <p:cNvSpPr txBox="1">
            <a:spLocks/>
          </p:cNvSpPr>
          <p:nvPr/>
        </p:nvSpPr>
        <p:spPr>
          <a:xfrm>
            <a:off x="504663" y="2935462"/>
            <a:ext cx="6658137" cy="3782838"/>
          </a:xfrm>
          <a:prstGeom prst="rect">
            <a:avLst/>
          </a:prstGeom>
          <a:ln w="25400" cap="rnd">
            <a:solidFill>
              <a:schemeClr val="accent1"/>
            </a:solidFill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sz="2000" dirty="0" err="1"/>
              <a:t>Vantagens</a:t>
            </a:r>
            <a:r>
              <a:rPr lang="en-US" sz="2000" dirty="0"/>
              <a:t>:</a:t>
            </a:r>
          </a:p>
          <a:p>
            <a:pPr lvl="1"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sz="1800" dirty="0" err="1"/>
              <a:t>Melhorar</a:t>
            </a:r>
            <a:r>
              <a:rPr lang="en-US" sz="1800" dirty="0"/>
              <a:t> a </a:t>
            </a:r>
            <a:r>
              <a:rPr lang="en-US" sz="1800" dirty="0" err="1"/>
              <a:t>qualidade</a:t>
            </a:r>
            <a:r>
              <a:rPr lang="en-US" sz="1800" dirty="0"/>
              <a:t> de </a:t>
            </a:r>
            <a:r>
              <a:rPr lang="en-US" sz="1800" dirty="0" err="1"/>
              <a:t>serviço</a:t>
            </a:r>
            <a:endParaRPr lang="en-US" sz="1800" dirty="0"/>
          </a:p>
          <a:p>
            <a:pPr lvl="1"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sz="1800" dirty="0" err="1"/>
              <a:t>Reduzir</a:t>
            </a:r>
            <a:r>
              <a:rPr lang="en-US" sz="1800" dirty="0"/>
              <a:t> custos de </a:t>
            </a:r>
            <a:r>
              <a:rPr lang="en-US" sz="1800" dirty="0" err="1"/>
              <a:t>infraestrutura</a:t>
            </a:r>
            <a:endParaRPr lang="en-US" sz="1800" dirty="0"/>
          </a:p>
          <a:p>
            <a:pPr lvl="1"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sz="1800" dirty="0" err="1"/>
              <a:t>Privacidade</a:t>
            </a:r>
            <a:r>
              <a:rPr lang="en-US" sz="1800" dirty="0"/>
              <a:t> e </a:t>
            </a:r>
            <a:r>
              <a:rPr lang="en-US" sz="1800" dirty="0" err="1"/>
              <a:t>segurança</a:t>
            </a:r>
            <a:br>
              <a:rPr lang="en-US" sz="1800" dirty="0"/>
            </a:br>
            <a:endParaRPr lang="en-US" sz="1800" dirty="0"/>
          </a:p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sz="2000" dirty="0" err="1"/>
              <a:t>Problemas</a:t>
            </a:r>
            <a:r>
              <a:rPr lang="en-US" sz="2000" dirty="0"/>
              <a:t>:</a:t>
            </a:r>
          </a:p>
          <a:p>
            <a:pPr lvl="1"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sz="1800" dirty="0" err="1"/>
              <a:t>Heterogeneidade</a:t>
            </a:r>
            <a:r>
              <a:rPr lang="en-US" sz="1800" dirty="0"/>
              <a:t> dos </a:t>
            </a:r>
            <a:r>
              <a:rPr lang="en-US" sz="1800" dirty="0" err="1"/>
              <a:t>dispositivos</a:t>
            </a:r>
            <a:endParaRPr lang="en-US" sz="1800" dirty="0"/>
          </a:p>
          <a:p>
            <a:pPr lvl="1"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sz="1800" dirty="0" err="1"/>
              <a:t>Larga</a:t>
            </a:r>
            <a:r>
              <a:rPr lang="en-US" sz="1800" dirty="0"/>
              <a:t> </a:t>
            </a:r>
            <a:r>
              <a:rPr lang="en-US" sz="1800" dirty="0" err="1"/>
              <a:t>escala</a:t>
            </a:r>
            <a:endParaRPr lang="en-US" sz="1800" dirty="0"/>
          </a:p>
          <a:p>
            <a:pPr lvl="1"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sz="1800" dirty="0" err="1"/>
              <a:t>Ambiente</a:t>
            </a:r>
            <a:r>
              <a:rPr lang="en-US" sz="1800" dirty="0"/>
              <a:t> </a:t>
            </a:r>
            <a:r>
              <a:rPr lang="en-US" sz="1800" dirty="0" err="1"/>
              <a:t>dinâmico</a:t>
            </a:r>
            <a:endParaRPr lang="en-US" sz="18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792060-5158-DB46-9171-04DDA9B01768}"/>
              </a:ext>
            </a:extLst>
          </p:cNvPr>
          <p:cNvSpPr/>
          <p:nvPr/>
        </p:nvSpPr>
        <p:spPr>
          <a:xfrm>
            <a:off x="375369" y="2214890"/>
            <a:ext cx="38387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buClr>
                <a:schemeClr val="accent2">
                  <a:lumMod val="50000"/>
                </a:schemeClr>
              </a:buClr>
            </a:pPr>
            <a:r>
              <a:rPr lang="pt-PT" sz="2800" b="1" dirty="0" err="1"/>
              <a:t>Edge</a:t>
            </a:r>
            <a:r>
              <a:rPr lang="pt-PT" sz="2800" b="1" dirty="0"/>
              <a:t> </a:t>
            </a:r>
            <a:r>
              <a:rPr lang="pt-PT" sz="2800" b="1" dirty="0" err="1"/>
              <a:t>Computing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16031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A0E87-FCB1-A940-9F7C-493D41FF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0269"/>
            <a:ext cx="12192000" cy="185420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pt-PT" sz="3600" dirty="0">
                <a:solidFill>
                  <a:schemeClr val="tx1"/>
                </a:solidFill>
              </a:rPr>
              <a:t>Contexto e Motivação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14DC498-8E20-9C47-B09E-A418E751F372}"/>
              </a:ext>
            </a:extLst>
          </p:cNvPr>
          <p:cNvSpPr txBox="1">
            <a:spLocks/>
          </p:cNvSpPr>
          <p:nvPr/>
        </p:nvSpPr>
        <p:spPr>
          <a:xfrm>
            <a:off x="504663" y="2935462"/>
            <a:ext cx="6797837" cy="3516138"/>
          </a:xfrm>
          <a:prstGeom prst="rect">
            <a:avLst/>
          </a:prstGeom>
          <a:ln w="25400" cap="rnd">
            <a:solidFill>
              <a:schemeClr val="accent1"/>
            </a:solidFill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dirty="0" err="1"/>
              <a:t>Monitorizar</a:t>
            </a:r>
            <a:r>
              <a:rPr lang="en-US" dirty="0"/>
              <a:t> </a:t>
            </a:r>
            <a:r>
              <a:rPr lang="en-US" dirty="0" err="1"/>
              <a:t>informação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recursos</a:t>
            </a:r>
            <a:r>
              <a:rPr lang="en-US" dirty="0"/>
              <a:t> </a:t>
            </a:r>
            <a:r>
              <a:rPr lang="en-US" dirty="0" err="1"/>
              <a:t>disponíveis</a:t>
            </a:r>
            <a:br>
              <a:rPr lang="en-US" dirty="0"/>
            </a:br>
            <a:endParaRPr lang="en-US" dirty="0"/>
          </a:p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dirty="0" err="1"/>
              <a:t>Registar</a:t>
            </a:r>
            <a:r>
              <a:rPr lang="en-US" dirty="0"/>
              <a:t> </a:t>
            </a:r>
            <a:r>
              <a:rPr lang="en-US" dirty="0" err="1"/>
              <a:t>necessidades</a:t>
            </a:r>
            <a:r>
              <a:rPr lang="en-US" dirty="0"/>
              <a:t> de </a:t>
            </a:r>
            <a:r>
              <a:rPr lang="en-US" dirty="0" err="1"/>
              <a:t>clientes</a:t>
            </a:r>
            <a:br>
              <a:rPr lang="en-US" dirty="0"/>
            </a:br>
            <a:endParaRPr lang="en-US" dirty="0"/>
          </a:p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dirty="0"/>
              <a:t>Fazer </a:t>
            </a:r>
            <a:r>
              <a:rPr lang="en-US" dirty="0" err="1"/>
              <a:t>alocações</a:t>
            </a:r>
            <a:r>
              <a:rPr lang="en-US" dirty="0"/>
              <a:t> de </a:t>
            </a:r>
            <a:r>
              <a:rPr lang="en-US" dirty="0" err="1"/>
              <a:t>recursos</a:t>
            </a:r>
            <a:br>
              <a:rPr lang="en-US" dirty="0"/>
            </a:br>
            <a:endParaRPr lang="en-US" dirty="0"/>
          </a:p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dirty="0" err="1"/>
              <a:t>Manter</a:t>
            </a:r>
            <a:r>
              <a:rPr lang="en-US" dirty="0"/>
              <a:t> o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equilibrado</a:t>
            </a:r>
            <a:r>
              <a:rPr lang="en-US" dirty="0"/>
              <a:t>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F4AF94-94A7-5D4A-AF66-8BC78F682FD8}"/>
              </a:ext>
            </a:extLst>
          </p:cNvPr>
          <p:cNvSpPr/>
          <p:nvPr/>
        </p:nvSpPr>
        <p:spPr>
          <a:xfrm>
            <a:off x="375369" y="2214890"/>
            <a:ext cx="4349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buClr>
                <a:schemeClr val="accent2">
                  <a:lumMod val="50000"/>
                </a:schemeClr>
              </a:buClr>
            </a:pPr>
            <a:r>
              <a:rPr lang="pt-PT" sz="2800" b="1" dirty="0"/>
              <a:t>Gestão de recursos</a:t>
            </a:r>
            <a:endParaRPr lang="en-US" sz="2800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A629C6A-F311-034E-807E-13727EB2F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9950" y="3429000"/>
            <a:ext cx="2425700" cy="838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209AFB9-F1A5-7344-848E-F11220191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9950" y="4693531"/>
            <a:ext cx="2425700" cy="127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57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allAtOnce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A0E87-FCB1-A940-9F7C-493D41FF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85420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pt-PT" sz="3600" dirty="0">
                <a:solidFill>
                  <a:schemeClr val="tx1"/>
                </a:solidFill>
              </a:rPr>
              <a:t>Problema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14DC498-8E20-9C47-B09E-A418E751F372}"/>
              </a:ext>
            </a:extLst>
          </p:cNvPr>
          <p:cNvSpPr txBox="1">
            <a:spLocks/>
          </p:cNvSpPr>
          <p:nvPr/>
        </p:nvSpPr>
        <p:spPr>
          <a:xfrm>
            <a:off x="414771" y="3149600"/>
            <a:ext cx="9211829" cy="2792238"/>
          </a:xfrm>
          <a:prstGeom prst="rect">
            <a:avLst/>
          </a:prstGeom>
          <a:ln w="25400" cap="rnd">
            <a:solidFill>
              <a:schemeClr val="accent1"/>
            </a:solidFill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pt-PT" dirty="0"/>
              <a:t>Objetivos:</a:t>
            </a:r>
          </a:p>
          <a:p>
            <a:pPr marL="800100" lvl="1" indent="-342900">
              <a:buClr>
                <a:schemeClr val="accent2">
                  <a:lumMod val="50000"/>
                </a:schemeClr>
              </a:buClr>
              <a:buFont typeface="+mj-lt"/>
              <a:buAutoNum type="arabicPeriod"/>
            </a:pPr>
            <a:r>
              <a:rPr lang="pt-PT" dirty="0"/>
              <a:t>Federar grandes quantidades de dispositivos heterogéneos</a:t>
            </a:r>
          </a:p>
          <a:p>
            <a:pPr marL="800100" lvl="1" indent="-342900">
              <a:buClr>
                <a:schemeClr val="accent2">
                  <a:lumMod val="50000"/>
                </a:schemeClr>
              </a:buClr>
              <a:buFont typeface="+mj-lt"/>
              <a:buAutoNum type="arabicPeriod"/>
            </a:pPr>
            <a:r>
              <a:rPr lang="pt-PT" dirty="0"/>
              <a:t>Monitorizar informação relativa aos dispositivos e computações</a:t>
            </a:r>
          </a:p>
          <a:p>
            <a:pPr marL="800100" lvl="1" indent="-342900">
              <a:buClr>
                <a:schemeClr val="accent2">
                  <a:lumMod val="50000"/>
                </a:schemeClr>
              </a:buClr>
              <a:buFont typeface="+mj-lt"/>
              <a:buAutoNum type="arabicPeriod"/>
            </a:pPr>
            <a:r>
              <a:rPr lang="pt-PT" dirty="0"/>
              <a:t>Suportar o controlo do sistema baseado em decisões com conhecimento parcial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F4AF94-94A7-5D4A-AF66-8BC78F682FD8}"/>
              </a:ext>
            </a:extLst>
          </p:cNvPr>
          <p:cNvSpPr/>
          <p:nvPr/>
        </p:nvSpPr>
        <p:spPr>
          <a:xfrm>
            <a:off x="0" y="2240290"/>
            <a:ext cx="99949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buClr>
                <a:schemeClr val="accent2">
                  <a:lumMod val="50000"/>
                </a:schemeClr>
              </a:buClr>
            </a:pPr>
            <a:r>
              <a:rPr lang="pt-PT" sz="2800" b="1" dirty="0"/>
              <a:t>Gestão e monitorização de recursos descentralizada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258148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BA0E87-FCB1-A940-9F7C-493D41FF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Trabalho relacionado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14DC498-8E20-9C47-B09E-A418E751F372}"/>
              </a:ext>
            </a:extLst>
          </p:cNvPr>
          <p:cNvSpPr txBox="1">
            <a:spLocks/>
          </p:cNvSpPr>
          <p:nvPr/>
        </p:nvSpPr>
        <p:spPr>
          <a:xfrm>
            <a:off x="6096000" y="1278131"/>
            <a:ext cx="4769207" cy="430173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000" dirty="0"/>
              <a:t>Edge Computing</a:t>
            </a:r>
            <a:br>
              <a:rPr lang="en-US" sz="2000" dirty="0"/>
            </a:b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Ambientes</a:t>
            </a:r>
            <a:r>
              <a:rPr lang="en-US" sz="2000" dirty="0"/>
              <a:t> de </a:t>
            </a:r>
            <a:r>
              <a:rPr lang="en-US" sz="2000" dirty="0" err="1"/>
              <a:t>execução</a:t>
            </a:r>
            <a:br>
              <a:rPr lang="en-US" sz="2000" dirty="0"/>
            </a:b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Gestão</a:t>
            </a:r>
            <a:r>
              <a:rPr lang="en-US" sz="2000" dirty="0"/>
              <a:t> de </a:t>
            </a:r>
            <a:r>
              <a:rPr lang="en-US" sz="2000" dirty="0" err="1"/>
              <a:t>topologias</a:t>
            </a:r>
            <a:br>
              <a:rPr lang="en-US" sz="2000" dirty="0"/>
            </a:b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Localização</a:t>
            </a:r>
            <a:r>
              <a:rPr lang="en-US" sz="2000" dirty="0"/>
              <a:t> de </a:t>
            </a:r>
            <a:r>
              <a:rPr lang="en-US" sz="2000" dirty="0" err="1"/>
              <a:t>recursos</a:t>
            </a:r>
            <a:br>
              <a:rPr lang="en-US" sz="2000" dirty="0"/>
            </a:b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Monitorização</a:t>
            </a:r>
            <a:br>
              <a:rPr lang="en-US" sz="2000" dirty="0"/>
            </a:b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Gestão</a:t>
            </a:r>
            <a:r>
              <a:rPr lang="en-US" sz="2000" dirty="0"/>
              <a:t> de </a:t>
            </a:r>
            <a:r>
              <a:rPr lang="en-US" sz="2000" dirty="0" err="1"/>
              <a:t>recursos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21022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E525E18-C6CA-D14A-9423-D1DB27B3012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854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PT" sz="2000" dirty="0">
                <a:solidFill>
                  <a:schemeClr val="tx1"/>
                </a:solidFill>
              </a:rPr>
              <a:t>Trabalho relacionado</a:t>
            </a:r>
            <a:br>
              <a:rPr lang="pt-PT" sz="3600" dirty="0">
                <a:solidFill>
                  <a:schemeClr val="tx1"/>
                </a:solidFill>
              </a:rPr>
            </a:br>
            <a:r>
              <a:rPr lang="pt-PT" sz="3600" dirty="0" err="1"/>
              <a:t>Astrolabe</a:t>
            </a:r>
            <a:endParaRPr lang="pt-PT" sz="3600" dirty="0">
              <a:solidFill>
                <a:schemeClr val="tx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3D332B4-E0B6-6C4F-B9AB-63F205FB58AE}"/>
              </a:ext>
            </a:extLst>
          </p:cNvPr>
          <p:cNvSpPr txBox="1">
            <a:spLocks/>
          </p:cNvSpPr>
          <p:nvPr/>
        </p:nvSpPr>
        <p:spPr>
          <a:xfrm>
            <a:off x="226244" y="2546613"/>
            <a:ext cx="7409467" cy="3601038"/>
          </a:xfrm>
          <a:prstGeom prst="rect">
            <a:avLst/>
          </a:prstGeom>
          <a:ln w="25400" cap="rnd">
            <a:solidFill>
              <a:schemeClr val="accent1"/>
            </a:solidFill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pt-PT" dirty="0"/>
              <a:t>Sistema descentralizado de monitorização e gestão de recursos</a:t>
            </a:r>
          </a:p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endParaRPr lang="pt-PT" dirty="0"/>
          </a:p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pt-PT" dirty="0"/>
              <a:t>Estabelece uma topologia hierárquica composta por zonas</a:t>
            </a:r>
          </a:p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endParaRPr lang="pt-PT" dirty="0"/>
          </a:p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pt-PT" dirty="0"/>
              <a:t>Emprega </a:t>
            </a:r>
            <a:r>
              <a:rPr lang="pt-PT" dirty="0" err="1"/>
              <a:t>A</a:t>
            </a:r>
            <a:r>
              <a:rPr lang="pt-PT" i="1" dirty="0" err="1"/>
              <a:t>ggregation</a:t>
            </a:r>
            <a:r>
              <a:rPr lang="pt-PT" i="1" dirty="0"/>
              <a:t> </a:t>
            </a:r>
            <a:r>
              <a:rPr lang="pt-PT" i="1" dirty="0" err="1"/>
              <a:t>function</a:t>
            </a:r>
            <a:r>
              <a:rPr lang="pt-PT" i="1" dirty="0"/>
              <a:t> </a:t>
            </a:r>
            <a:r>
              <a:rPr lang="pt-PT" i="1" dirty="0" err="1"/>
              <a:t>certificates</a:t>
            </a:r>
            <a:endParaRPr lang="pt-PT" i="1" dirty="0"/>
          </a:p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endParaRPr lang="pt-PT" i="1" dirty="0"/>
          </a:p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pt-PT" i="1" dirty="0" err="1"/>
              <a:t>Gossip</a:t>
            </a:r>
            <a:r>
              <a:rPr lang="pt-PT" i="1" dirty="0"/>
              <a:t> para propagar </a:t>
            </a:r>
            <a:r>
              <a:rPr lang="pt-PT" i="1" dirty="0" err="1"/>
              <a:t>MIBs</a:t>
            </a:r>
            <a:endParaRPr lang="pt-PT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E0AD4E-A276-B241-B982-27EE6CA3DE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93"/>
          <a:stretch/>
        </p:blipFill>
        <p:spPr>
          <a:xfrm>
            <a:off x="7707141" y="2820741"/>
            <a:ext cx="4484859" cy="305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50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E525E18-C6CA-D14A-9423-D1DB27B3012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854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PT" sz="2000" dirty="0">
                <a:solidFill>
                  <a:schemeClr val="tx1"/>
                </a:solidFill>
              </a:rPr>
              <a:t>Trabalho relacionado</a:t>
            </a:r>
            <a:br>
              <a:rPr lang="pt-PT" sz="3600" dirty="0">
                <a:solidFill>
                  <a:schemeClr val="tx1"/>
                </a:solidFill>
              </a:rPr>
            </a:br>
            <a:r>
              <a:rPr lang="pt-PT" sz="3600" dirty="0" err="1"/>
              <a:t>Astrolabe</a:t>
            </a:r>
            <a:endParaRPr lang="pt-PT" sz="3600" dirty="0">
              <a:solidFill>
                <a:schemeClr val="tx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3D332B4-E0B6-6C4F-B9AB-63F205FB58AE}"/>
              </a:ext>
            </a:extLst>
          </p:cNvPr>
          <p:cNvSpPr txBox="1">
            <a:spLocks/>
          </p:cNvSpPr>
          <p:nvPr/>
        </p:nvSpPr>
        <p:spPr>
          <a:xfrm>
            <a:off x="499613" y="3026003"/>
            <a:ext cx="8144765" cy="2912883"/>
          </a:xfrm>
          <a:prstGeom prst="rect">
            <a:avLst/>
          </a:prstGeom>
          <a:ln w="25400" cap="rnd">
            <a:solidFill>
              <a:schemeClr val="accent1"/>
            </a:solidFill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pt-PT" dirty="0"/>
              <a:t>Limitações:</a:t>
            </a:r>
            <a:br>
              <a:rPr lang="pt-PT" dirty="0"/>
            </a:br>
            <a:endParaRPr lang="pt-PT" dirty="0"/>
          </a:p>
          <a:p>
            <a:pPr lvl="1"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pt-PT" dirty="0"/>
              <a:t>Utiliza </a:t>
            </a:r>
            <a:r>
              <a:rPr lang="pt-PT" i="1" dirty="0"/>
              <a:t>IP </a:t>
            </a:r>
            <a:r>
              <a:rPr lang="pt-PT" i="1" dirty="0" err="1"/>
              <a:t>multicast</a:t>
            </a:r>
            <a:r>
              <a:rPr lang="pt-PT" dirty="0"/>
              <a:t> para estabelecer ligações entre zonas</a:t>
            </a:r>
          </a:p>
          <a:p>
            <a:pPr lvl="1"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endParaRPr lang="pt-PT" dirty="0"/>
          </a:p>
          <a:p>
            <a:pPr lvl="1"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pt-PT" dirty="0"/>
              <a:t>Requer configuração manual das zonas</a:t>
            </a:r>
          </a:p>
          <a:p>
            <a:pPr lvl="1"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endParaRPr lang="pt-PT" dirty="0"/>
          </a:p>
          <a:p>
            <a:pPr lvl="1"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pt-PT" dirty="0"/>
              <a:t>Alto nível de replicação de mensagens</a:t>
            </a:r>
          </a:p>
          <a:p>
            <a:pPr lvl="1"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endParaRPr lang="pt-PT" dirty="0"/>
          </a:p>
          <a:p>
            <a:pPr lvl="1"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pt-PT" dirty="0"/>
              <a:t>Representantes de zonas são pontos de falha </a:t>
            </a:r>
          </a:p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endParaRPr lang="pt-PT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37972F-60A4-8346-88C2-76DB1458A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140" y="2309566"/>
            <a:ext cx="1940924" cy="434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628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243141"/>
      </a:dk2>
      <a:lt2>
        <a:srgbClr val="E6E8E2"/>
      </a:lt2>
      <a:accent1>
        <a:srgbClr val="7B4DC3"/>
      </a:accent1>
      <a:accent2>
        <a:srgbClr val="4F52B9"/>
      </a:accent2>
      <a:accent3>
        <a:srgbClr val="4D82C3"/>
      </a:accent3>
      <a:accent4>
        <a:srgbClr val="3BA1B1"/>
      </a:accent4>
      <a:accent5>
        <a:srgbClr val="47B596"/>
      </a:accent5>
      <a:accent6>
        <a:srgbClr val="3BB15F"/>
      </a:accent6>
      <a:hlink>
        <a:srgbClr val="309287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244133"/>
      </a:dk2>
      <a:lt2>
        <a:srgbClr val="E6EBE7"/>
      </a:lt2>
      <a:accent1>
        <a:srgbClr val="E729BF"/>
      </a:accent1>
      <a:accent2>
        <a:srgbClr val="AE17D5"/>
      </a:accent2>
      <a:accent3>
        <a:srgbClr val="7F3FE9"/>
      </a:accent3>
      <a:accent4>
        <a:srgbClr val="5258E0"/>
      </a:accent4>
      <a:accent5>
        <a:srgbClr val="2980E7"/>
      </a:accent5>
      <a:accent6>
        <a:srgbClr val="16B3CA"/>
      </a:accent6>
      <a:hlink>
        <a:srgbClr val="6583CB"/>
      </a:hlink>
      <a:folHlink>
        <a:srgbClr val="848484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3.xml><?xml version="1.0" encoding="utf-8"?>
<a:theme xmlns:a="http://schemas.openxmlformats.org/drawingml/2006/main" name="BrushVTI">
  <a:themeElements>
    <a:clrScheme name="AnalogousFromDarkSeed_2SEEDS">
      <a:dk1>
        <a:srgbClr val="000000"/>
      </a:dk1>
      <a:lt1>
        <a:srgbClr val="FFFFFF"/>
      </a:lt1>
      <a:dk2>
        <a:srgbClr val="243741"/>
      </a:dk2>
      <a:lt2>
        <a:srgbClr val="E8E6E2"/>
      </a:lt2>
      <a:accent1>
        <a:srgbClr val="365FB6"/>
      </a:accent1>
      <a:accent2>
        <a:srgbClr val="48A7C8"/>
      </a:accent2>
      <a:accent3>
        <a:srgbClr val="5B50CB"/>
      </a:accent3>
      <a:accent4>
        <a:srgbClr val="B63688"/>
      </a:accent4>
      <a:accent5>
        <a:srgbClr val="C84864"/>
      </a:accent5>
      <a:accent6>
        <a:srgbClr val="B64F36"/>
      </a:accent6>
      <a:hlink>
        <a:srgbClr val="C450B0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4.xml><?xml version="1.0" encoding="utf-8"?>
<a:theme xmlns:a="http://schemas.openxmlformats.org/drawingml/2006/main" name="Quotabl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664</Words>
  <Application>Microsoft Macintosh PowerPoint</Application>
  <PresentationFormat>Widescreen</PresentationFormat>
  <Paragraphs>170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Calibri</vt:lpstr>
      <vt:lpstr>Century Gothic</vt:lpstr>
      <vt:lpstr>Courier New</vt:lpstr>
      <vt:lpstr>Elephant</vt:lpstr>
      <vt:lpstr>Wingdings 2</vt:lpstr>
      <vt:lpstr>BrushVTI</vt:lpstr>
      <vt:lpstr>BrushVTI</vt:lpstr>
      <vt:lpstr>BrushVTI</vt:lpstr>
      <vt:lpstr>Quotable</vt:lpstr>
      <vt:lpstr>DeMMon</vt:lpstr>
      <vt:lpstr>Contexto e Motivação</vt:lpstr>
      <vt:lpstr>Contexto e Motivação</vt:lpstr>
      <vt:lpstr>Contexto e Motivação</vt:lpstr>
      <vt:lpstr>Contexto e Motivação</vt:lpstr>
      <vt:lpstr>Problema</vt:lpstr>
      <vt:lpstr>Trabalho relacionado</vt:lpstr>
      <vt:lpstr>PowerPoint Presentation</vt:lpstr>
      <vt:lpstr>PowerPoint Presentation</vt:lpstr>
      <vt:lpstr>PowerPoint Presentation</vt:lpstr>
      <vt:lpstr>Trabalho relacionado Mesos</vt:lpstr>
      <vt:lpstr>Solução Proposta Modelo do sistema</vt:lpstr>
      <vt:lpstr>Solução Proposta Arquitetura da solução</vt:lpstr>
      <vt:lpstr>Solução Proposta Arquitetura da solução</vt:lpstr>
      <vt:lpstr>Solução Proposta Arquitetura da solução</vt:lpstr>
      <vt:lpstr>Solução Proposta Arquitetura da solução</vt:lpstr>
      <vt:lpstr>Solução Proposta Arquitetura da solução</vt:lpstr>
      <vt:lpstr>Solução Proposta Arquitetura da solução</vt:lpstr>
      <vt:lpstr>Solução Proposta Avaliação</vt:lpstr>
      <vt:lpstr>Solução Proposta Calendarização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DeMMon</dc:title>
  <dc:creator>Nuno Morais</dc:creator>
  <cp:lastModifiedBy>Nuno Morais</cp:lastModifiedBy>
  <cp:revision>15</cp:revision>
  <dcterms:created xsi:type="dcterms:W3CDTF">2020-02-24T02:23:45Z</dcterms:created>
  <dcterms:modified xsi:type="dcterms:W3CDTF">2020-02-24T08:48:40Z</dcterms:modified>
</cp:coreProperties>
</file>